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3" r:id="rId2"/>
  </p:sldMasterIdLst>
  <p:notesMasterIdLst>
    <p:notesMasterId r:id="rId30"/>
  </p:notesMasterIdLst>
  <p:handoutMasterIdLst>
    <p:handoutMasterId r:id="rId31"/>
  </p:handoutMasterIdLst>
  <p:sldIdLst>
    <p:sldId id="509" r:id="rId3"/>
    <p:sldId id="595" r:id="rId4"/>
    <p:sldId id="560" r:id="rId5"/>
    <p:sldId id="549" r:id="rId6"/>
    <p:sldId id="558" r:id="rId7"/>
    <p:sldId id="581" r:id="rId8"/>
    <p:sldId id="602" r:id="rId9"/>
    <p:sldId id="603" r:id="rId10"/>
    <p:sldId id="583" r:id="rId11"/>
    <p:sldId id="585" r:id="rId12"/>
    <p:sldId id="584" r:id="rId13"/>
    <p:sldId id="586" r:id="rId14"/>
    <p:sldId id="587" r:id="rId15"/>
    <p:sldId id="588" r:id="rId16"/>
    <p:sldId id="589" r:id="rId17"/>
    <p:sldId id="600" r:id="rId18"/>
    <p:sldId id="601" r:id="rId19"/>
    <p:sldId id="594" r:id="rId20"/>
    <p:sldId id="593" r:id="rId21"/>
    <p:sldId id="592" r:id="rId22"/>
    <p:sldId id="591" r:id="rId23"/>
    <p:sldId id="590" r:id="rId24"/>
    <p:sldId id="596" r:id="rId25"/>
    <p:sldId id="597" r:id="rId26"/>
    <p:sldId id="598" r:id="rId27"/>
    <p:sldId id="599" r:id="rId28"/>
    <p:sldId id="579" r:id="rId29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algn="l" defTabSz="913325" rtl="0" fontAlgn="base">
      <a:spcBef>
        <a:spcPct val="0"/>
      </a:spcBef>
      <a:spcAft>
        <a:spcPct val="0"/>
      </a:spcAft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5912" indent="-23995" algn="l" defTabSz="913325" rtl="0" fontAlgn="base">
      <a:spcBef>
        <a:spcPct val="0"/>
      </a:spcBef>
      <a:spcAft>
        <a:spcPct val="0"/>
      </a:spcAft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3325" indent="-49491" algn="l" defTabSz="913325" rtl="0" fontAlgn="base">
      <a:spcBef>
        <a:spcPct val="0"/>
      </a:spcBef>
      <a:spcAft>
        <a:spcPct val="0"/>
      </a:spcAft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0736" indent="-74986" algn="l" defTabSz="913325" rtl="0" fontAlgn="base">
      <a:spcBef>
        <a:spcPct val="0"/>
      </a:spcBef>
      <a:spcAft>
        <a:spcPct val="0"/>
      </a:spcAft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148" indent="-100481" algn="l" defTabSz="913325" rtl="0" fontAlgn="base">
      <a:spcBef>
        <a:spcPct val="0"/>
      </a:spcBef>
      <a:spcAft>
        <a:spcPct val="0"/>
      </a:spcAft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159584" algn="l" defTabSz="863834" rtl="0" eaLnBrk="1" latinLnBrk="0" hangingPunct="1"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591501" algn="l" defTabSz="863834" rtl="0" eaLnBrk="1" latinLnBrk="0" hangingPunct="1"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023418" algn="l" defTabSz="863834" rtl="0" eaLnBrk="1" latinLnBrk="0" hangingPunct="1"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455335" algn="l" defTabSz="863834" rtl="0" eaLnBrk="1" latinLnBrk="0" hangingPunct="1">
      <a:defRPr sz="1795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647"/>
    <a:srgbClr val="FAC14D"/>
    <a:srgbClr val="75AA4F"/>
    <a:srgbClr val="5DD4FF"/>
    <a:srgbClr val="78AF51"/>
    <a:srgbClr val="1C9393"/>
    <a:srgbClr val="1C9494"/>
    <a:srgbClr val="7CB554"/>
    <a:srgbClr val="79B05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534A3-A375-0243-F47E-C1D435F181C2}" v="984" dt="2022-12-29T16:13:28.557"/>
    <p1510:client id="{93F7C249-0148-4B3D-9C56-0E6ACF1EFB34}" v="364" dt="2022-12-30T01:55:04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23" autoAdjust="0"/>
    <p:restoredTop sz="81234" autoAdjust="0"/>
  </p:normalViewPr>
  <p:slideViewPr>
    <p:cSldViewPr>
      <p:cViewPr varScale="1">
        <p:scale>
          <a:sx n="72" d="100"/>
          <a:sy n="72" d="100"/>
        </p:scale>
        <p:origin x="1360" y="44"/>
      </p:cViewPr>
      <p:guideLst>
        <p:guide orient="horz" pos="1620"/>
        <p:guide pos="283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11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CBFAF72-1563-47D6-B7E6-34529404EE30}" type="datetimeFigureOut">
              <a:rPr lang="zh-CN" altLang="en-US">
                <a:latin typeface="字魂59号-创粗黑" panose="00000500000000000000" pitchFamily="2" charset="-122"/>
              </a:rPr>
              <a:pPr>
                <a:defRPr/>
              </a:pPr>
              <a:t>2022/12/30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19187B-8851-4471-879F-35BFB0C031CE}" type="slidenum">
              <a:rPr lang="zh-CN" altLang="en-US">
                <a:latin typeface="字魂59号-创粗黑" panose="00000500000000000000" pitchFamily="2" charset="-122"/>
              </a:rPr>
              <a:pPr>
                <a:defRPr/>
              </a:p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385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001866E4-F001-4660-AF58-DE5DC3ECCFA6}" type="datetimeFigureOut">
              <a:rPr lang="zh-CN" altLang="en-US" smtClean="0"/>
              <a:pPr>
                <a:defRPr/>
              </a:pPr>
              <a:t>2022/12/30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67801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67801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465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3325" rtl="0" fontAlgn="base">
      <a:spcBef>
        <a:spcPct val="30000"/>
      </a:spcBef>
      <a:spcAft>
        <a:spcPct val="0"/>
      </a:spcAft>
      <a:defRPr sz="1228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5912" algn="l" defTabSz="913325" rtl="0" fontAlgn="base">
      <a:spcBef>
        <a:spcPct val="30000"/>
      </a:spcBef>
      <a:spcAft>
        <a:spcPct val="0"/>
      </a:spcAft>
      <a:defRPr sz="1228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3325" algn="l" defTabSz="913325" rtl="0" fontAlgn="base">
      <a:spcBef>
        <a:spcPct val="30000"/>
      </a:spcBef>
      <a:spcAft>
        <a:spcPct val="0"/>
      </a:spcAft>
      <a:defRPr sz="1228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0736" algn="l" defTabSz="913325" rtl="0" fontAlgn="base">
      <a:spcBef>
        <a:spcPct val="30000"/>
      </a:spcBef>
      <a:spcAft>
        <a:spcPct val="0"/>
      </a:spcAft>
      <a:defRPr sz="1228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148" algn="l" defTabSz="913325" rtl="0" fontAlgn="base">
      <a:spcBef>
        <a:spcPct val="30000"/>
      </a:spcBef>
      <a:spcAft>
        <a:spcPct val="0"/>
      </a:spcAft>
      <a:defRPr sz="1228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5704" algn="l" defTabSz="914282" rtl="0" eaLnBrk="1" latinLnBrk="0" hangingPunct="1">
      <a:defRPr sz="1228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28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28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大家好，我們是第六組，我們的題目是垃圾車，組員有謝奇容和游于函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424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這裡可以看到兩台垃圾車，點擊後會顯示路線名稱。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那每條路線的詳細資訊，可以到路線頁面查看。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92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從這邊可以看到，這些站點都是已經收運過的地方，那垃圾車即將抵達第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站，現在是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57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分，因此這一站會變成紅色的，收運過的地方會變成淺灰色的，還沒收到的地方會是深灰色的。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這裡會顯示預測時間、表定時間、垃圾車現在的位置，以及一般垃圾與廚餘的清運星期，和回收的收運星期。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最上方的按鈕一樣是可以選擇縣市、鄉鎮區，以及垃圾車的收運路線。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84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接下來是最新消息的頁面，最上面使用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banner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來輪播資源回收相關圖片，以宣導資源回收的觀念，下方顯示我們要傳達的最新消息。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點擊右上角的設定後，進入設定頁面。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223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21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69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41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7099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30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9512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3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2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64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42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首先，是我們做這個</a:t>
            </a:r>
            <a:r>
              <a:rPr lang="en-US" altLang="zh-TW" dirty="0"/>
              <a:t>APP</a:t>
            </a:r>
            <a:r>
              <a:rPr lang="zh-TW" altLang="en-US" dirty="0"/>
              <a:t>的動機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24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在台灣，出門倒垃圾是日常生活要做的事情之一，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我們很常因為時間來不及而追著垃圾車跑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，或是提前先到外面等垃圾車抵達。這些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都是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倒垃圾時可能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發生的問題，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讓我們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要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花一些時間和心力在倒垃圾這件小事上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7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32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因此我們想要製作一個可以追蹤並提醒垃圾車即將抵達的</a:t>
            </a:r>
            <a:r>
              <a:rPr lang="en-US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，從這個</a:t>
            </a:r>
            <a:r>
              <a:rPr lang="en-US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可以看到</a:t>
            </a:r>
            <a:r>
              <a:rPr lang="zh-TW" alt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每條垃圾車的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路線</a:t>
            </a:r>
            <a:r>
              <a:rPr lang="zh-TW" alt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垃圾車的即時位置</a:t>
            </a:r>
            <a:r>
              <a:rPr lang="zh-TW" alt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和資訊、也可以自由選擇要顯示的路線，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並且可以自行輸入地址，再由</a:t>
            </a:r>
            <a:r>
              <a:rPr lang="en-US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主動通知垃圾車快到了。如此一來，民眾就可以花更少的時間和心力在丟垃圾這件事</a:t>
            </a:r>
            <a:r>
              <a:rPr lang="zh-TW" altLang="en-US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</a:t>
            </a:r>
            <a:r>
              <a:rPr lang="zh-TW" altLang="zh-TW" sz="14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1561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接下是程式的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475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那我們的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icon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是垃圾車，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名稱是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Garbage truck 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，讓大家很容易找到這個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86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點擊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後，播放開頭動畫，動畫播放完成進入首頁。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837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首頁顯示現在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的位置，上方有選擇縣市的選項，選擇縣市後，鄉鎮區會跟著改變，鄉鎮區一樣是可以選擇的。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鄉鎮區選擇完就會有路線可以選擇，點擊按鈕，顯示該區的收運路線，點擊以後，就會開始搜尋垃圾車的位置。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這個選項是有紀錄的，所以再次點擊時，原本有選擇的還是有選擇。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那因為這個時間，垃圾車不在這裡，所以要找一下垃圾車在哪裡。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地圖是可以縮放和移動的。點擊右下角定位按鈕後，地圖會回到定位位置，垃圾車位置也會更新。</a:t>
            </a:r>
            <a:endParaRPr lang="zh-TW" altLang="en-US" b="0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47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116412"/>
      </p:ext>
    </p:extLst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7580639"/>
      </p:ext>
    </p:extLst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0160432"/>
      </p:ext>
    </p:extLst>
  </p:cSld>
  <p:clrMapOvr>
    <a:masterClrMapping/>
  </p:clrMapOvr>
  <p:transition spd="med" advClick="0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85948283"/>
      </p:ext>
    </p:extLst>
  </p:cSld>
  <p:clrMapOvr>
    <a:masterClrMapping/>
  </p:clrMapOvr>
  <p:transition spd="med" advClick="0" advTm="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37410" y="4834858"/>
            <a:ext cx="169319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0085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427562"/>
      </p:ext>
    </p:extLst>
  </p:cSld>
  <p:clrMapOvr>
    <a:masterClrMapping/>
  </p:clrMapOvr>
  <p:transition spd="med" advClick="0" advTm="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50772068"/>
      </p:ext>
    </p:extLst>
  </p:cSld>
  <p:clrMapOvr>
    <a:masterClrMapping/>
  </p:clrMapOvr>
  <p:transition spd="med" advClick="0" advTm="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z="1693" smtClean="0">
                <a:solidFill>
                  <a:prstClr val="black"/>
                </a:solidFill>
                <a:latin typeface="Calibri"/>
                <a:ea typeface="宋体"/>
              </a:rPr>
              <a:pPr defTabSz="860085" fontAlgn="auto">
                <a:spcBef>
                  <a:spcPts val="0"/>
                </a:spcBef>
                <a:spcAft>
                  <a:spcPts val="0"/>
                </a:spcAft>
              </a:pPr>
              <a:t>2022/12/30</a:t>
            </a:fld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z="1693" smtClean="0">
                <a:solidFill>
                  <a:prstClr val="black"/>
                </a:solidFill>
                <a:latin typeface="Calibri"/>
                <a:ea typeface="宋体"/>
              </a:rPr>
              <a:pPr defTabSz="86008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4210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fld id="{2E3AAC11-D570-4EA9-AFC0-30FB72BA45EB}" type="datetimeFigureOut">
              <a:rPr lang="zh-CN" altLang="en-US" sz="1693" smtClean="0">
                <a:solidFill>
                  <a:prstClr val="black"/>
                </a:solidFill>
                <a:latin typeface="Calibri"/>
                <a:ea typeface="宋体"/>
              </a:rPr>
              <a:pPr defTabSz="860085" fontAlgn="auto">
                <a:spcBef>
                  <a:spcPts val="0"/>
                </a:spcBef>
                <a:spcAft>
                  <a:spcPts val="0"/>
                </a:spcAft>
              </a:pPr>
              <a:t>2022/12/30</a:t>
            </a:fld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860085" fontAlgn="auto">
              <a:spcBef>
                <a:spcPts val="0"/>
              </a:spcBef>
              <a:spcAft>
                <a:spcPts val="0"/>
              </a:spcAft>
            </a:pPr>
            <a:fld id="{55ECCFAA-F4FB-487C-9F1E-C8836D0C3DC9}" type="slidenum">
              <a:rPr lang="zh-CN" altLang="en-US" sz="1693" smtClean="0">
                <a:solidFill>
                  <a:prstClr val="black"/>
                </a:solidFill>
                <a:latin typeface="Calibri"/>
                <a:ea typeface="宋体"/>
              </a:rPr>
              <a:pPr defTabSz="860085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sz="1693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54404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04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6622146"/>
      </p:ext>
    </p:extLst>
  </p:cSld>
  <p:clrMapOvr>
    <a:masterClrMapping/>
  </p:clrMapOvr>
  <p:transition spd="med" advClick="0" advTm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3723096"/>
      </p:ext>
    </p:extLst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149088"/>
      </p:ext>
    </p:extLst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8542410"/>
      </p:ext>
    </p:extLst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0432987"/>
      </p:ext>
    </p:extLst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3448346"/>
      </p:ext>
    </p:extLst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90130029"/>
      </p:ext>
    </p:extLst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02" y="205620"/>
            <a:ext cx="8230197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21267332"/>
      </p:ext>
    </p:extLst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 spd="med" advClick="0" advTm="0">
    <p:pull/>
  </p:transition>
  <p:txStyles>
    <p:titleStyle>
      <a:lvl1pPr algn="ctr" defTabSz="909361" rtl="0" fontAlgn="base">
        <a:spcBef>
          <a:spcPct val="0"/>
        </a:spcBef>
        <a:spcAft>
          <a:spcPct val="0"/>
        </a:spcAft>
        <a:defRPr sz="442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30042"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860085"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290127"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720169" algn="ctr" defTabSz="909361" rtl="0" fontAlgn="base">
        <a:spcBef>
          <a:spcPct val="0"/>
        </a:spcBef>
        <a:spcAft>
          <a:spcPct val="0"/>
        </a:spcAft>
        <a:defRPr sz="4421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40450" indent="-340450" algn="l" defTabSz="909361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39136" indent="-283708" algn="l" defTabSz="909361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22" kern="1200">
          <a:solidFill>
            <a:schemeClr val="tx1"/>
          </a:solidFill>
          <a:latin typeface="+mn-lt"/>
          <a:ea typeface="+mn-ea"/>
          <a:cs typeface="+mn-cs"/>
        </a:defRPr>
      </a:lvl2pPr>
      <a:lvl3pPr marL="1137820" indent="-226967" algn="l" defTabSz="909361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3pPr>
      <a:lvl4pPr marL="1591754" indent="-226967" algn="l" defTabSz="909361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1975" kern="1200">
          <a:solidFill>
            <a:schemeClr val="tx1"/>
          </a:solidFill>
          <a:latin typeface="+mn-lt"/>
          <a:ea typeface="+mn-ea"/>
          <a:cs typeface="+mn-cs"/>
        </a:defRPr>
      </a:lvl4pPr>
      <a:lvl5pPr marL="2047181" indent="-226967" algn="l" defTabSz="909361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975" kern="1200">
          <a:solidFill>
            <a:schemeClr val="tx1"/>
          </a:solidFill>
          <a:latin typeface="+mn-lt"/>
          <a:ea typeface="+mn-ea"/>
          <a:cs typeface="+mn-cs"/>
        </a:defRPr>
      </a:lvl5pPr>
      <a:lvl6pPr marL="2503363" indent="-227578" algn="l" defTabSz="910314" rtl="0" eaLnBrk="1" latinLnBrk="0" hangingPunct="1">
        <a:spcBef>
          <a:spcPct val="20000"/>
        </a:spcBef>
        <a:buFont typeface="Arial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6pPr>
      <a:lvl7pPr marL="2958519" indent="-227578" algn="l" defTabSz="910314" rtl="0" eaLnBrk="1" latinLnBrk="0" hangingPunct="1">
        <a:spcBef>
          <a:spcPct val="20000"/>
        </a:spcBef>
        <a:buFont typeface="Arial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7pPr>
      <a:lvl8pPr marL="3413676" indent="-227578" algn="l" defTabSz="910314" rtl="0" eaLnBrk="1" latinLnBrk="0" hangingPunct="1">
        <a:spcBef>
          <a:spcPct val="20000"/>
        </a:spcBef>
        <a:buFont typeface="Arial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8pPr>
      <a:lvl9pPr marL="3868833" indent="-227578" algn="l" defTabSz="910314" rtl="0" eaLnBrk="1" latinLnBrk="0" hangingPunct="1">
        <a:spcBef>
          <a:spcPct val="20000"/>
        </a:spcBef>
        <a:buFont typeface="Arial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55156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10314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65470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20627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275784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30941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186097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641254" algn="l" defTabSz="910314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14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ctr" defTabSz="860085" rtl="0" eaLnBrk="1" latinLnBrk="0" hangingPunct="1">
        <a:spcBef>
          <a:spcPct val="0"/>
        </a:spcBef>
        <a:buNone/>
        <a:defRPr sz="41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2532" indent="-322532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3010" kern="1200">
          <a:solidFill>
            <a:schemeClr val="tx1"/>
          </a:solidFill>
          <a:latin typeface="+mn-lt"/>
          <a:ea typeface="+mn-ea"/>
          <a:cs typeface="+mn-cs"/>
        </a:defRPr>
      </a:lvl1pPr>
      <a:lvl2pPr marL="698819" indent="-268776" algn="l" defTabSz="86008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34" kern="1200">
          <a:solidFill>
            <a:schemeClr val="tx1"/>
          </a:solidFill>
          <a:latin typeface="+mn-lt"/>
          <a:ea typeface="+mn-ea"/>
          <a:cs typeface="+mn-cs"/>
        </a:defRPr>
      </a:lvl2pPr>
      <a:lvl3pPr marL="1075106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57" kern="1200">
          <a:solidFill>
            <a:schemeClr val="tx1"/>
          </a:solidFill>
          <a:latin typeface="+mn-lt"/>
          <a:ea typeface="+mn-ea"/>
          <a:cs typeface="+mn-cs"/>
        </a:defRPr>
      </a:lvl3pPr>
      <a:lvl4pPr marL="1505148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81" kern="1200">
          <a:solidFill>
            <a:schemeClr val="tx1"/>
          </a:solidFill>
          <a:latin typeface="+mn-lt"/>
          <a:ea typeface="+mn-ea"/>
          <a:cs typeface="+mn-cs"/>
        </a:defRPr>
      </a:lvl4pPr>
      <a:lvl5pPr marL="1935190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»"/>
        <a:defRPr sz="1881" kern="1200">
          <a:solidFill>
            <a:schemeClr val="tx1"/>
          </a:solidFill>
          <a:latin typeface="+mn-lt"/>
          <a:ea typeface="+mn-ea"/>
          <a:cs typeface="+mn-cs"/>
        </a:defRPr>
      </a:lvl5pPr>
      <a:lvl6pPr marL="2365233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1" kern="1200">
          <a:solidFill>
            <a:schemeClr val="tx1"/>
          </a:solidFill>
          <a:latin typeface="+mn-lt"/>
          <a:ea typeface="+mn-ea"/>
          <a:cs typeface="+mn-cs"/>
        </a:defRPr>
      </a:lvl6pPr>
      <a:lvl7pPr marL="2795275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1" kern="1200">
          <a:solidFill>
            <a:schemeClr val="tx1"/>
          </a:solidFill>
          <a:latin typeface="+mn-lt"/>
          <a:ea typeface="+mn-ea"/>
          <a:cs typeface="+mn-cs"/>
        </a:defRPr>
      </a:lvl7pPr>
      <a:lvl8pPr marL="3225317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1" kern="1200">
          <a:solidFill>
            <a:schemeClr val="tx1"/>
          </a:solidFill>
          <a:latin typeface="+mn-lt"/>
          <a:ea typeface="+mn-ea"/>
          <a:cs typeface="+mn-cs"/>
        </a:defRPr>
      </a:lvl8pPr>
      <a:lvl9pPr marL="3655360" indent="-215021" algn="l" defTabSz="86008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1pPr>
      <a:lvl2pPr marL="430042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2pPr>
      <a:lvl3pPr marL="860085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3pPr>
      <a:lvl4pPr marL="1290127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4pPr>
      <a:lvl5pPr marL="1720169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5pPr>
      <a:lvl6pPr marL="2150212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6pPr>
      <a:lvl7pPr marL="2580254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7pPr>
      <a:lvl8pPr marL="3010296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8pPr>
      <a:lvl9pPr marL="3440339" algn="l" defTabSz="860085" rtl="0" eaLnBrk="1" latinLnBrk="0" hangingPunct="1">
        <a:defRPr sz="16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E52WqWv3To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aps/documentation/android-sdk/start" TargetMode="External"/><Relationship Id="rId3" Type="http://schemas.openxmlformats.org/officeDocument/2006/relationships/hyperlink" Target="https://www.digitalocean.com/community/tutorials/android-google-map-drawing-route-two-points" TargetMode="External"/><Relationship Id="rId7" Type="http://schemas.openxmlformats.org/officeDocument/2006/relationships/hyperlink" Target="https://ithelp.ithome.com.tw/articles/10250784" TargetMode="External"/><Relationship Id="rId2" Type="http://schemas.openxmlformats.org/officeDocument/2006/relationships/hyperlink" Target="https://www.geeksforgeeks.org/bottom-navigation-bar-in-androi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swlh/how-to-create-custom-appbar-actionbar-toolbar-in-android-studio-java-61907fa1e44" TargetMode="External"/><Relationship Id="rId5" Type="http://schemas.openxmlformats.org/officeDocument/2006/relationships/hyperlink" Target="https://data.gov.tw/dataset/117726" TargetMode="External"/><Relationship Id="rId4" Type="http://schemas.openxmlformats.org/officeDocument/2006/relationships/hyperlink" Target="https://data.gov.tw/dataset/138256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79406D82-CBC0-4E09-8C32-FC42B9803118}"/>
              </a:ext>
            </a:extLst>
          </p:cNvPr>
          <p:cNvGrpSpPr/>
          <p:nvPr/>
        </p:nvGrpSpPr>
        <p:grpSpPr>
          <a:xfrm>
            <a:off x="2107887" y="978000"/>
            <a:ext cx="1745660" cy="1745658"/>
            <a:chOff x="1677608" y="2996952"/>
            <a:chExt cx="1395643" cy="1395643"/>
          </a:xfrm>
        </p:grpSpPr>
        <p:sp>
          <p:nvSpPr>
            <p:cNvPr id="82" name="Oval 60">
              <a:extLst>
                <a:ext uri="{FF2B5EF4-FFF2-40B4-BE49-F238E27FC236}">
                  <a16:creationId xmlns:a16="http://schemas.microsoft.com/office/drawing/2014/main" id="{FC558074-EF56-4561-87DD-95C808F47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Oval 29">
              <a:extLst>
                <a:ext uri="{FF2B5EF4-FFF2-40B4-BE49-F238E27FC236}">
                  <a16:creationId xmlns:a16="http://schemas.microsoft.com/office/drawing/2014/main" id="{B746C304-D866-4B03-8068-DB1778DB8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1C9393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17494D0-3D09-4960-B078-2E708B743897}"/>
              </a:ext>
            </a:extLst>
          </p:cNvPr>
          <p:cNvGrpSpPr/>
          <p:nvPr/>
        </p:nvGrpSpPr>
        <p:grpSpPr>
          <a:xfrm>
            <a:off x="3627651" y="1001580"/>
            <a:ext cx="1745660" cy="1745658"/>
            <a:chOff x="1677608" y="2996952"/>
            <a:chExt cx="1395643" cy="1395643"/>
          </a:xfrm>
        </p:grpSpPr>
        <p:sp>
          <p:nvSpPr>
            <p:cNvPr id="85" name="Oval 60">
              <a:extLst>
                <a:ext uri="{FF2B5EF4-FFF2-40B4-BE49-F238E27FC236}">
                  <a16:creationId xmlns:a16="http://schemas.microsoft.com/office/drawing/2014/main" id="{4C3BE7D7-B567-47F8-BE91-C70F6F3CD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Oval 29">
              <a:extLst>
                <a:ext uri="{FF2B5EF4-FFF2-40B4-BE49-F238E27FC236}">
                  <a16:creationId xmlns:a16="http://schemas.microsoft.com/office/drawing/2014/main" id="{DEFA53F7-1F90-4359-90AC-D2A7F7136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78AF51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1858547-27E9-47D2-B9CC-ECB981C10991}"/>
              </a:ext>
            </a:extLst>
          </p:cNvPr>
          <p:cNvGrpSpPr/>
          <p:nvPr/>
        </p:nvGrpSpPr>
        <p:grpSpPr>
          <a:xfrm>
            <a:off x="5137380" y="1001580"/>
            <a:ext cx="1745660" cy="1745658"/>
            <a:chOff x="1677608" y="2996952"/>
            <a:chExt cx="1395643" cy="1395643"/>
          </a:xfrm>
        </p:grpSpPr>
        <p:sp>
          <p:nvSpPr>
            <p:cNvPr id="88" name="Oval 60">
              <a:extLst>
                <a:ext uri="{FF2B5EF4-FFF2-40B4-BE49-F238E27FC236}">
                  <a16:creationId xmlns:a16="http://schemas.microsoft.com/office/drawing/2014/main" id="{AE4435F2-B3A6-4FD0-B640-3CB1738D1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Oval 29">
              <a:extLst>
                <a:ext uri="{FF2B5EF4-FFF2-40B4-BE49-F238E27FC236}">
                  <a16:creationId xmlns:a16="http://schemas.microsoft.com/office/drawing/2014/main" id="{8F7FF2CE-4225-463D-9540-F4573548B9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AC14D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2446279" y="1170189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垃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1581982" y="2531312"/>
            <a:ext cx="518768" cy="516989"/>
            <a:chOff x="3768359" y="1725446"/>
            <a:chExt cx="1930605" cy="1930605"/>
          </a:xfrm>
        </p:grpSpPr>
        <p:sp>
          <p:nvSpPr>
            <p:cNvPr id="4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1284218" y="2395748"/>
            <a:ext cx="363004" cy="361758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4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722066" y="984294"/>
            <a:ext cx="152651" cy="152127"/>
            <a:chOff x="3768359" y="1725446"/>
            <a:chExt cx="1930605" cy="1930605"/>
          </a:xfrm>
        </p:grpSpPr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005022" y="943490"/>
            <a:ext cx="217824" cy="217077"/>
            <a:chOff x="3768359" y="1725446"/>
            <a:chExt cx="1930605" cy="1930605"/>
          </a:xfrm>
        </p:grpSpPr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893865" y="2727588"/>
            <a:ext cx="187982" cy="187337"/>
            <a:chOff x="3768359" y="1725446"/>
            <a:chExt cx="1930605" cy="1930605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705326" y="2711789"/>
            <a:ext cx="193389" cy="192726"/>
            <a:chOff x="3768359" y="1725446"/>
            <a:chExt cx="1930605" cy="1930605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65151" y="870587"/>
            <a:ext cx="190424" cy="189771"/>
            <a:chOff x="3768359" y="1725446"/>
            <a:chExt cx="1930605" cy="1930605"/>
          </a:xfrm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244537" y="2776575"/>
            <a:ext cx="168250" cy="167672"/>
            <a:chOff x="3768359" y="1725446"/>
            <a:chExt cx="1930605" cy="1930605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7308304" y="1268815"/>
            <a:ext cx="524683" cy="522884"/>
            <a:chOff x="3768359" y="1725446"/>
            <a:chExt cx="1930605" cy="1930605"/>
          </a:xfrm>
        </p:grpSpPr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>
            <a:grpSpLocks noChangeAspect="1"/>
          </p:cNvGrpSpPr>
          <p:nvPr/>
        </p:nvGrpSpPr>
        <p:grpSpPr>
          <a:xfrm>
            <a:off x="7747817" y="1140656"/>
            <a:ext cx="367143" cy="365883"/>
            <a:chOff x="3768359" y="1725446"/>
            <a:chExt cx="1930605" cy="1930605"/>
          </a:xfrm>
        </p:grpSpPr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8105736" y="1323543"/>
            <a:ext cx="263106" cy="262203"/>
            <a:chOff x="3768359" y="1725446"/>
            <a:chExt cx="1930605" cy="1930605"/>
          </a:xfrm>
        </p:grpSpPr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>
            <a:grpSpLocks noChangeAspect="1"/>
          </p:cNvGrpSpPr>
          <p:nvPr/>
        </p:nvGrpSpPr>
        <p:grpSpPr>
          <a:xfrm>
            <a:off x="973210" y="2503402"/>
            <a:ext cx="260140" cy="259247"/>
            <a:chOff x="3768359" y="1725446"/>
            <a:chExt cx="1930605" cy="1930605"/>
          </a:xfrm>
        </p:grpSpPr>
        <p:sp>
          <p:nvSpPr>
            <p:cNvPr id="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B796404-174D-E775-3B16-0F92A0689AA6}"/>
              </a:ext>
            </a:extLst>
          </p:cNvPr>
          <p:cNvSpPr/>
          <p:nvPr/>
        </p:nvSpPr>
        <p:spPr>
          <a:xfrm>
            <a:off x="3954893" y="1165943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圾</a:t>
            </a:r>
            <a:endParaRPr lang="en-US" altLang="zh-TW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ACD3F7-44A7-2C07-631C-1B9AAA205306}"/>
              </a:ext>
            </a:extLst>
          </p:cNvPr>
          <p:cNvSpPr/>
          <p:nvPr/>
        </p:nvSpPr>
        <p:spPr>
          <a:xfrm>
            <a:off x="5474657" y="1222794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車</a:t>
            </a:r>
            <a:endParaRPr lang="en-US" altLang="zh-TW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7" name="Google Shape;66;p1">
            <a:extLst>
              <a:ext uri="{FF2B5EF4-FFF2-40B4-BE49-F238E27FC236}">
                <a16:creationId xmlns:a16="http://schemas.microsoft.com/office/drawing/2014/main" id="{15A71A06-EF33-105B-268C-290B8E9378A6}"/>
              </a:ext>
            </a:extLst>
          </p:cNvPr>
          <p:cNvSpPr/>
          <p:nvPr/>
        </p:nvSpPr>
        <p:spPr>
          <a:xfrm>
            <a:off x="3032925" y="3508497"/>
            <a:ext cx="2935200" cy="1043700"/>
          </a:xfrm>
          <a:prstGeom prst="roundRect">
            <a:avLst>
              <a:gd name="adj" fmla="val 4227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8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7;p1">
            <a:extLst>
              <a:ext uri="{FF2B5EF4-FFF2-40B4-BE49-F238E27FC236}">
                <a16:creationId xmlns:a16="http://schemas.microsoft.com/office/drawing/2014/main" id="{D0AB5325-4B33-B636-1730-E210A41FD6AC}"/>
              </a:ext>
            </a:extLst>
          </p:cNvPr>
          <p:cNvSpPr txBox="1"/>
          <p:nvPr/>
        </p:nvSpPr>
        <p:spPr>
          <a:xfrm>
            <a:off x="3175720" y="3578568"/>
            <a:ext cx="262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第6組</a:t>
            </a:r>
            <a:endParaRPr sz="1800" dirty="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組員: B0843026 謝奇容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      B0943202 游于函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4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開頭動畫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3" y="1419622"/>
            <a:ext cx="4619155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Video View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305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播放動畫</a:t>
            </a:r>
          </a:p>
        </p:txBody>
      </p:sp>
      <p:pic>
        <p:nvPicPr>
          <p:cNvPr id="5" name="圖片 4" descr="一張含有 文字, 玩具 的圖片&#10;&#10;自動產生的描述">
            <a:extLst>
              <a:ext uri="{FF2B5EF4-FFF2-40B4-BE49-F238E27FC236}">
                <a16:creationId xmlns:a16="http://schemas.microsoft.com/office/drawing/2014/main" id="{A7E098A0-62F3-BEF5-76A3-F410F9A57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首頁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進入程式，自動跳到首頁，顯示當前位置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上方選擇縣市、鄉鎮市區與要顯示的路線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101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多選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Alert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Dialog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  <a:endParaRPr lang="en-US" altLang="zh-TW" sz="2000" b="1" dirty="0">
              <a:solidFill>
                <a:schemeClr val="bg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右下角按鈕可重新定位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110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Floating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Action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Button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</a:p>
        </p:txBody>
      </p:sp>
      <p:pic>
        <p:nvPicPr>
          <p:cNvPr id="5" name="圖片 4" descr="一張含有 地圖 的圖片&#10;&#10;自動產生的描述">
            <a:extLst>
              <a:ext uri="{FF2B5EF4-FFF2-40B4-BE49-F238E27FC236}">
                <a16:creationId xmlns:a16="http://schemas.microsoft.com/office/drawing/2014/main" id="{1D7B6F00-AC34-542C-A038-EBD83D719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1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首頁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246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選擇路線後，從各縣市政府提供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抓取垃圾車位置，再於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google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map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上繪圖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310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API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資料查詢）</a:t>
            </a:r>
            <a:endParaRPr lang="en-US" altLang="zh-TW" sz="2000" b="1" dirty="0">
              <a:solidFill>
                <a:schemeClr val="bg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點擊定位按鈕後，更新垃圾車位置</a:t>
            </a:r>
          </a:p>
        </p:txBody>
      </p:sp>
      <p:pic>
        <p:nvPicPr>
          <p:cNvPr id="5" name="圖片 4" descr="一張含有 地圖 的圖片&#10;&#10;自動產生的描述">
            <a:extLst>
              <a:ext uri="{FF2B5EF4-FFF2-40B4-BE49-F238E27FC236}">
                <a16:creationId xmlns:a16="http://schemas.microsoft.com/office/drawing/2014/main" id="{ACB4DDD7-2EB9-4E58-30D8-1A8D67587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10AC71-997B-0DFC-E569-8F9563DD9DA3}"/>
              </a:ext>
            </a:extLst>
          </p:cNvPr>
          <p:cNvSpPr/>
          <p:nvPr/>
        </p:nvSpPr>
        <p:spPr>
          <a:xfrm>
            <a:off x="1259632" y="1923678"/>
            <a:ext cx="792088" cy="72008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路線資訊頁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369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上方選擇縣市、鄉鎮市區與要查訊的路線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下方使用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Recycler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View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顯示該路線每一站點的資訊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108 recycler view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）</a:t>
            </a:r>
            <a:endParaRPr lang="en-US" altLang="zh-TW" sz="2000" b="1" dirty="0">
              <a:solidFill>
                <a:schemeClr val="bg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包含預估到站時間、收運星期、垃圾車現在位置等資訊</a:t>
            </a:r>
          </a:p>
        </p:txBody>
      </p:sp>
      <p:pic>
        <p:nvPicPr>
          <p:cNvPr id="5" name="圖片 4" descr="一張含有 文字, 計分板 的圖片&#10;&#10;自動產生的描述">
            <a:extLst>
              <a:ext uri="{FF2B5EF4-FFF2-40B4-BE49-F238E27FC236}">
                <a16:creationId xmlns:a16="http://schemas.microsoft.com/office/drawing/2014/main" id="{6ADC1482-E095-FC44-3502-8157FAFC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最新資訊頁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上方使用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banner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呈現資源回收宣導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下方顯示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要傳達的最新資訊</a:t>
            </a:r>
          </a:p>
        </p:txBody>
      </p:sp>
      <p:pic>
        <p:nvPicPr>
          <p:cNvPr id="5" name="圖片 4" descr="一張含有 文字, 室外, 螢幕擷取畫面 的圖片&#10;&#10;自動產生的描述">
            <a:extLst>
              <a:ext uri="{FF2B5EF4-FFF2-40B4-BE49-F238E27FC236}">
                <a16:creationId xmlns:a16="http://schemas.microsoft.com/office/drawing/2014/main" id="{928CB207-534C-0F48-3025-B8834E79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307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設定垃圾車提醒的位置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垃圾車提醒位置使用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sharePreference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儲存於手機中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202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資料儲存）</a:t>
            </a:r>
            <a:endParaRPr lang="en-US" altLang="zh-TW" sz="2000" b="1" dirty="0">
              <a:solidFill>
                <a:schemeClr val="bg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顯示狀態與編輯狀態使用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checkbox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控制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103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動態密碼顯示）</a:t>
            </a:r>
          </a:p>
        </p:txBody>
      </p:sp>
      <p:pic>
        <p:nvPicPr>
          <p:cNvPr id="7" name="圖片 6" descr="一張含有 文字, 監視器, 螢幕, 螢幕擷取畫面 的圖片&#10;&#10;自動產生的描述">
            <a:extLst>
              <a:ext uri="{FF2B5EF4-FFF2-40B4-BE49-F238E27FC236}">
                <a16:creationId xmlns:a16="http://schemas.microsoft.com/office/drawing/2014/main" id="{61661FAE-BE4E-B233-22B4-39A5F8EC6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垃圾車提醒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4" y="1062870"/>
            <a:ext cx="4619155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使用背景執行，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開啟時不會提醒，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關掉時才會提醒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當垃圾車到達時，使用訊息通知使用者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（</a:t>
            </a:r>
            <a:r>
              <a:rPr lang="en-US" altLang="zh-TW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109 </a:t>
            </a:r>
            <a:r>
              <a:rPr lang="zh-TW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訊息通知）</a:t>
            </a:r>
            <a:endParaRPr lang="en-US" altLang="zh-TW" sz="2000" b="1" dirty="0">
              <a:solidFill>
                <a:schemeClr val="bg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0FCBFF7-E761-E388-613D-C864AF93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0"/>
            <a:ext cx="28932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DB291D-C929-7CBD-A28F-828A88DD8174}"/>
              </a:ext>
            </a:extLst>
          </p:cNvPr>
          <p:cNvSpPr/>
          <p:nvPr/>
        </p:nvSpPr>
        <p:spPr>
          <a:xfrm>
            <a:off x="968147" y="843558"/>
            <a:ext cx="288721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7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0EDD0C-3A4E-6488-EC81-7D0B73EF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影片</a:t>
            </a:r>
          </a:p>
        </p:txBody>
      </p:sp>
      <p:pic>
        <p:nvPicPr>
          <p:cNvPr id="3" name="線上媒體 2" title="垃圾車">
            <a:hlinkClick r:id="" action="ppaction://media"/>
            <a:extLst>
              <a:ext uri="{FF2B5EF4-FFF2-40B4-BE49-F238E27FC236}">
                <a16:creationId xmlns:a16="http://schemas.microsoft.com/office/drawing/2014/main" id="{98CDD2B9-B0B2-D50B-3DE0-E2442DFC34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94190" y="987574"/>
            <a:ext cx="735562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3851920" y="2160982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商業價值與可行性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AC14D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r>
                <a:rPr lang="en-US" altLang="zh-TW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3</a:t>
              </a:r>
              <a:endParaRPr lang="en-US" sz="3386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16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0"/>
          <p:cNvSpPr txBox="1"/>
          <p:nvPr/>
        </p:nvSpPr>
        <p:spPr>
          <a:xfrm>
            <a:off x="3623808" y="571998"/>
            <a:ext cx="18963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商業價值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404704" y="758179"/>
            <a:ext cx="1432816" cy="49587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5249279" y="758179"/>
            <a:ext cx="1432816" cy="49587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19CB9622-B4F2-483F-B399-35CD1EE77700}"/>
              </a:ext>
            </a:extLst>
          </p:cNvPr>
          <p:cNvGrpSpPr/>
          <p:nvPr/>
        </p:nvGrpSpPr>
        <p:grpSpPr>
          <a:xfrm>
            <a:off x="915723" y="1184657"/>
            <a:ext cx="7405983" cy="3403317"/>
            <a:chOff x="861492" y="1203598"/>
            <a:chExt cx="7423011" cy="1484536"/>
          </a:xfrm>
        </p:grpSpPr>
        <p:sp>
          <p:nvSpPr>
            <p:cNvPr id="50" name="圆角矩形 26">
              <a:extLst>
                <a:ext uri="{FF2B5EF4-FFF2-40B4-BE49-F238E27FC236}">
                  <a16:creationId xmlns:a16="http://schemas.microsoft.com/office/drawing/2014/main" id="{7E9F23FB-E8AD-4C5C-8F94-1665DA5E4EF5}"/>
                </a:ext>
              </a:extLst>
            </p:cNvPr>
            <p:cNvSpPr/>
            <p:nvPr/>
          </p:nvSpPr>
          <p:spPr>
            <a:xfrm>
              <a:off x="926188" y="1256578"/>
              <a:ext cx="7345680" cy="139559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1C93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93">
              <a:extLst>
                <a:ext uri="{FF2B5EF4-FFF2-40B4-BE49-F238E27FC236}">
                  <a16:creationId xmlns:a16="http://schemas.microsoft.com/office/drawing/2014/main" id="{131156AE-D077-4881-8618-3DF6D3A9C45A}"/>
                </a:ext>
              </a:extLst>
            </p:cNvPr>
            <p:cNvSpPr/>
            <p:nvPr/>
          </p:nvSpPr>
          <p:spPr>
            <a:xfrm>
              <a:off x="861492" y="1203598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C9393"/>
            </a:solidFill>
            <a:ln w="349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93">
              <a:extLst>
                <a:ext uri="{FF2B5EF4-FFF2-40B4-BE49-F238E27FC236}">
                  <a16:creationId xmlns:a16="http://schemas.microsoft.com/office/drawing/2014/main" id="{BF2493C3-03FD-450E-A496-1BAB1E44E448}"/>
                </a:ext>
              </a:extLst>
            </p:cNvPr>
            <p:cNvSpPr/>
            <p:nvPr/>
          </p:nvSpPr>
          <p:spPr>
            <a:xfrm rot="10800000">
              <a:off x="7996471" y="2400102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C9393"/>
            </a:solidFill>
            <a:ln w="349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741F5516-743E-4ABB-B294-186B89E53BDE}"/>
              </a:ext>
            </a:extLst>
          </p:cNvPr>
          <p:cNvSpPr/>
          <p:nvPr/>
        </p:nvSpPr>
        <p:spPr>
          <a:xfrm>
            <a:off x="1161201" y="1434938"/>
            <a:ext cx="6966968" cy="295189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zh-TW" sz="1800" kern="100" dirty="0">
                <a:effectLst/>
                <a:latin typeface="Times New Roman"/>
                <a:ea typeface="標楷體"/>
                <a:cs typeface="Times New Roman"/>
              </a:rPr>
              <a:t>雖然垃圾車是台灣一種獨特的文化，但對生活繁忙的現代人來說，必須固定一個時間等待垃圾車到來，是有點困難的事。且因為垃圾車沿途收垃圾的狀況不同，還有路上交通狀況不同，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垃圾車不一定每天都會固定時間到達</a:t>
            </a:r>
            <a:r>
              <a:rPr lang="zh-TW" altLang="zh-TW" sz="1800" kern="100" dirty="0">
                <a:effectLst/>
                <a:latin typeface="Times New Roman"/>
                <a:ea typeface="標楷體"/>
                <a:cs typeface="Times New Roman"/>
              </a:rPr>
              <a:t>。雖然現今有幾款</a:t>
            </a: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app</a:t>
            </a:r>
            <a:r>
              <a:rPr lang="zh-TW" altLang="zh-TW" sz="1800" kern="100" dirty="0">
                <a:effectLst/>
                <a:latin typeface="Times New Roman"/>
                <a:ea typeface="標楷體"/>
                <a:cs typeface="Times New Roman"/>
              </a:rPr>
              <a:t>可以查看垃圾車位子，但因為各有一些我們覺得使用較不順暢的地方，所以我們認為若此</a:t>
            </a: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app</a:t>
            </a:r>
            <a:r>
              <a:rPr lang="zh-TW" altLang="zh-TW" sz="1800" kern="100" dirty="0">
                <a:effectLst/>
                <a:latin typeface="Times New Roman"/>
                <a:ea typeface="標楷體"/>
                <a:cs typeface="Times New Roman"/>
              </a:rPr>
              <a:t>能成功完成，必能讓各縣市居民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減少等待垃圾車的時間</a:t>
            </a:r>
            <a:r>
              <a:rPr lang="zh-TW" altLang="zh-TW" sz="1800" kern="100" dirty="0">
                <a:effectLst/>
                <a:latin typeface="Times New Roman"/>
                <a:ea typeface="標楷體"/>
                <a:cs typeface="Times New Roman"/>
              </a:rPr>
              <a:t>，更快速倒完垃圾。</a:t>
            </a:r>
            <a:endParaRPr lang="zh-TW">
              <a:latin typeface="Times New Roman"/>
              <a:ea typeface="標楷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25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3851920" y="267494"/>
            <a:ext cx="4430785" cy="754110"/>
            <a:chOff x="3710491" y="1059582"/>
            <a:chExt cx="4101695" cy="599235"/>
          </a:xfrm>
        </p:grpSpPr>
        <p:grpSp>
          <p:nvGrpSpPr>
            <p:cNvPr id="82" name="组合 81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84" name="圆角矩形 83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85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1C949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86" name="TextBox 48"/>
              <p:cNvSpPr txBox="1"/>
              <p:nvPr/>
            </p:nvSpPr>
            <p:spPr>
              <a:xfrm>
                <a:off x="4304637" y="1309487"/>
                <a:ext cx="397032" cy="35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975" b="1" dirty="0">
                    <a:solidFill>
                      <a:srgbClr val="1C949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ea"/>
                    <a:sym typeface="+mn-lt"/>
                  </a:rPr>
                  <a:t>01</a:t>
                </a:r>
                <a:endParaRPr lang="zh-CN" altLang="en-US" sz="1975" b="1" dirty="0">
                  <a:solidFill>
                    <a:srgbClr val="1C949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83" name="TextBox 45"/>
            <p:cNvSpPr txBox="1"/>
            <p:nvPr/>
          </p:nvSpPr>
          <p:spPr>
            <a:xfrm>
              <a:off x="4933329" y="1190323"/>
              <a:ext cx="2307827" cy="31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TW" altLang="en-US" sz="2000" b="1" dirty="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想解決的問題與動機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862261" y="1818074"/>
            <a:ext cx="4430785" cy="754110"/>
            <a:chOff x="3720963" y="2324915"/>
            <a:chExt cx="4101695" cy="599235"/>
          </a:xfrm>
        </p:grpSpPr>
        <p:grpSp>
          <p:nvGrpSpPr>
            <p:cNvPr id="88" name="组合 87"/>
            <p:cNvGrpSpPr/>
            <p:nvPr/>
          </p:nvGrpSpPr>
          <p:grpSpPr>
            <a:xfrm>
              <a:off x="3720963" y="2324915"/>
              <a:ext cx="4101695" cy="599235"/>
              <a:chOff x="4139952" y="1170041"/>
              <a:chExt cx="3672408" cy="536519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91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AC14D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92" name="TextBox 54"/>
              <p:cNvSpPr txBox="1"/>
              <p:nvPr/>
            </p:nvSpPr>
            <p:spPr>
              <a:xfrm>
                <a:off x="4310413" y="1295090"/>
                <a:ext cx="397032" cy="35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975" b="1" dirty="0">
                    <a:solidFill>
                      <a:srgbClr val="FAC14D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ea"/>
                    <a:sym typeface="+mn-lt"/>
                  </a:rPr>
                  <a:t>03</a:t>
                </a:r>
                <a:endParaRPr lang="zh-CN" altLang="en-US" sz="1975" b="1" dirty="0">
                  <a:solidFill>
                    <a:srgbClr val="FAC14D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89" name="TextBox 51"/>
            <p:cNvSpPr txBox="1"/>
            <p:nvPr/>
          </p:nvSpPr>
          <p:spPr>
            <a:xfrm>
              <a:off x="5052942" y="2469673"/>
              <a:ext cx="2070397" cy="31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商業價值與可行性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851920" y="2593366"/>
            <a:ext cx="4430785" cy="754110"/>
            <a:chOff x="3710491" y="3590249"/>
            <a:chExt cx="4101695" cy="599235"/>
          </a:xfrm>
        </p:grpSpPr>
        <p:grpSp>
          <p:nvGrpSpPr>
            <p:cNvPr id="94" name="组合 93"/>
            <p:cNvGrpSpPr/>
            <p:nvPr/>
          </p:nvGrpSpPr>
          <p:grpSpPr>
            <a:xfrm>
              <a:off x="3710491" y="3590249"/>
              <a:ext cx="4101695" cy="599235"/>
              <a:chOff x="4139952" y="1170041"/>
              <a:chExt cx="3672408" cy="536519"/>
            </a:xfrm>
          </p:grpSpPr>
          <p:sp>
            <p:nvSpPr>
              <p:cNvPr id="96" name="圆角矩形 95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97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F95647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98" name="TextBox 60"/>
              <p:cNvSpPr txBox="1"/>
              <p:nvPr/>
            </p:nvSpPr>
            <p:spPr>
              <a:xfrm>
                <a:off x="4318982" y="1302317"/>
                <a:ext cx="397032" cy="35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975" b="1" dirty="0">
                    <a:solidFill>
                      <a:srgbClr val="F95647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ea"/>
                    <a:sym typeface="+mn-lt"/>
                  </a:rPr>
                  <a:t>04</a:t>
                </a:r>
                <a:endParaRPr lang="zh-CN" altLang="en-US" sz="1975" b="1" dirty="0">
                  <a:solidFill>
                    <a:srgbClr val="F95647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95" name="TextBox 57"/>
            <p:cNvSpPr txBox="1"/>
            <p:nvPr/>
          </p:nvSpPr>
          <p:spPr>
            <a:xfrm>
              <a:off x="5234421" y="3737987"/>
              <a:ext cx="1595535" cy="31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專案時程規劃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851920" y="1042783"/>
            <a:ext cx="4430785" cy="754110"/>
            <a:chOff x="3710491" y="1059582"/>
            <a:chExt cx="4101695" cy="599235"/>
          </a:xfrm>
        </p:grpSpPr>
        <p:grpSp>
          <p:nvGrpSpPr>
            <p:cNvPr id="100" name="组合 99"/>
            <p:cNvGrpSpPr/>
            <p:nvPr/>
          </p:nvGrpSpPr>
          <p:grpSpPr>
            <a:xfrm>
              <a:off x="3710491" y="1059582"/>
              <a:ext cx="4101695" cy="599235"/>
              <a:chOff x="4139952" y="1170041"/>
              <a:chExt cx="3672408" cy="536519"/>
            </a:xfrm>
          </p:grpSpPr>
          <p:sp>
            <p:nvSpPr>
              <p:cNvPr id="102" name="圆角矩形 101"/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103" name="圆角矩形 113"/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rgbClr val="7CB554"/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104" name="TextBox 66"/>
              <p:cNvSpPr txBox="1"/>
              <p:nvPr/>
            </p:nvSpPr>
            <p:spPr>
              <a:xfrm>
                <a:off x="4304637" y="1318568"/>
                <a:ext cx="397032" cy="35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975" b="1" dirty="0">
                    <a:solidFill>
                      <a:srgbClr val="7CB554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 panose="03000509000000000000" pitchFamily="65" charset="-120"/>
                    <a:cs typeface="+mn-ea"/>
                    <a:sym typeface="+mn-lt"/>
                  </a:rPr>
                  <a:t>02</a:t>
                </a:r>
                <a:endParaRPr lang="zh-CN" altLang="en-US" sz="1975" b="1" dirty="0">
                  <a:solidFill>
                    <a:srgbClr val="7CB554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01" name="TextBox 63"/>
            <p:cNvSpPr txBox="1"/>
            <p:nvPr/>
          </p:nvSpPr>
          <p:spPr>
            <a:xfrm>
              <a:off x="5052044" y="1194597"/>
              <a:ext cx="1832965" cy="31793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 b="1">
                  <a:solidFill>
                    <a:schemeClr val="bg1"/>
                  </a:solidFill>
                  <a:latin typeface="標楷體" panose="03000509000000000000" pitchFamily="65" charset="-120"/>
                  <a:ea typeface="標楷體"/>
                  <a:cs typeface="+mn-ea"/>
                  <a:sym typeface="+mn-lt"/>
                </a:rPr>
                <a:t>設計構想與畫面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51A7D4D-0E24-436C-8861-29345BE6D69A}"/>
              </a:ext>
            </a:extLst>
          </p:cNvPr>
          <p:cNvGrpSpPr/>
          <p:nvPr/>
        </p:nvGrpSpPr>
        <p:grpSpPr>
          <a:xfrm>
            <a:off x="1087531" y="1679917"/>
            <a:ext cx="2148525" cy="2148523"/>
            <a:chOff x="1677608" y="2996952"/>
            <a:chExt cx="1395643" cy="1395643"/>
          </a:xfrm>
        </p:grpSpPr>
        <p:sp>
          <p:nvSpPr>
            <p:cNvPr id="33" name="Oval 60">
              <a:extLst>
                <a:ext uri="{FF2B5EF4-FFF2-40B4-BE49-F238E27FC236}">
                  <a16:creationId xmlns:a16="http://schemas.microsoft.com/office/drawing/2014/main" id="{BBB06FCB-7836-432B-905E-11951611D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17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Oval 29">
              <a:extLst>
                <a:ext uri="{FF2B5EF4-FFF2-40B4-BE49-F238E27FC236}">
                  <a16:creationId xmlns:a16="http://schemas.microsoft.com/office/drawing/2014/main" id="{C43ADB56-4EAB-4514-8ADB-C2BED03F4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bg1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3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108" name="TextBox 70"/>
          <p:cNvSpPr txBox="1"/>
          <p:nvPr/>
        </p:nvSpPr>
        <p:spPr>
          <a:xfrm>
            <a:off x="1506211" y="2435692"/>
            <a:ext cx="1241752" cy="636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4139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目錄</a:t>
            </a:r>
            <a:endParaRPr lang="zh-CN" altLang="en-US" sz="4139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2" name="组合 92">
            <a:extLst>
              <a:ext uri="{FF2B5EF4-FFF2-40B4-BE49-F238E27FC236}">
                <a16:creationId xmlns:a16="http://schemas.microsoft.com/office/drawing/2014/main" id="{D4B9AA59-9E5A-E17C-91D6-0F59B76F34A4}"/>
              </a:ext>
            </a:extLst>
          </p:cNvPr>
          <p:cNvGrpSpPr/>
          <p:nvPr/>
        </p:nvGrpSpPr>
        <p:grpSpPr>
          <a:xfrm>
            <a:off x="3851919" y="3372684"/>
            <a:ext cx="4430785" cy="754110"/>
            <a:chOff x="3710491" y="3590249"/>
            <a:chExt cx="4101695" cy="599235"/>
          </a:xfrm>
        </p:grpSpPr>
        <p:grpSp>
          <p:nvGrpSpPr>
            <p:cNvPr id="3" name="组合 93">
              <a:extLst>
                <a:ext uri="{FF2B5EF4-FFF2-40B4-BE49-F238E27FC236}">
                  <a16:creationId xmlns:a16="http://schemas.microsoft.com/office/drawing/2014/main" id="{6F59535F-A306-F475-5269-B8F1136D109D}"/>
                </a:ext>
              </a:extLst>
            </p:cNvPr>
            <p:cNvGrpSpPr/>
            <p:nvPr/>
          </p:nvGrpSpPr>
          <p:grpSpPr>
            <a:xfrm>
              <a:off x="3710491" y="3590249"/>
              <a:ext cx="4101695" cy="599235"/>
              <a:chOff x="4139952" y="1170041"/>
              <a:chExt cx="3672408" cy="536519"/>
            </a:xfrm>
          </p:grpSpPr>
          <p:sp>
            <p:nvSpPr>
              <p:cNvPr id="5" name="圆角矩形 95">
                <a:extLst>
                  <a:ext uri="{FF2B5EF4-FFF2-40B4-BE49-F238E27FC236}">
                    <a16:creationId xmlns:a16="http://schemas.microsoft.com/office/drawing/2014/main" id="{BFEBBEA9-58FC-78A5-F55B-B5B6CC83C432}"/>
                  </a:ext>
                </a:extLst>
              </p:cNvPr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6" name="圆角矩形 113">
                <a:extLst>
                  <a:ext uri="{FF2B5EF4-FFF2-40B4-BE49-F238E27FC236}">
                    <a16:creationId xmlns:a16="http://schemas.microsoft.com/office/drawing/2014/main" id="{2C042B39-5F90-FED9-D891-C28AFE055F1E}"/>
                  </a:ext>
                </a:extLst>
              </p:cNvPr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7" name="TextBox 60">
                <a:extLst>
                  <a:ext uri="{FF2B5EF4-FFF2-40B4-BE49-F238E27FC236}">
                    <a16:creationId xmlns:a16="http://schemas.microsoft.com/office/drawing/2014/main" id="{617D87F7-74AE-5B9F-B7CC-C5AD2B24AC4A}"/>
                  </a:ext>
                </a:extLst>
              </p:cNvPr>
              <p:cNvSpPr txBox="1"/>
              <p:nvPr/>
            </p:nvSpPr>
            <p:spPr>
              <a:xfrm>
                <a:off x="4318982" y="1302317"/>
                <a:ext cx="408156" cy="2791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CN" sz="1950" b="1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/>
                    <a:cs typeface="+mn-ea"/>
                    <a:sym typeface="+mn-lt"/>
                  </a:rPr>
                  <a:t>05</a:t>
                </a:r>
                <a:endParaRPr lang="zh-CN" altLang="en-US" sz="195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C6D9857C-BAB9-640C-7C34-FF63D59D2453}"/>
                </a:ext>
              </a:extLst>
            </p:cNvPr>
            <p:cNvSpPr txBox="1"/>
            <p:nvPr/>
          </p:nvSpPr>
          <p:spPr>
            <a:xfrm>
              <a:off x="5234421" y="3737987"/>
              <a:ext cx="1120673" cy="31793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 b="1">
                  <a:solidFill>
                    <a:schemeClr val="bg1"/>
                  </a:solidFill>
                  <a:latin typeface="標楷體" panose="03000509000000000000" pitchFamily="65" charset="-120"/>
                  <a:ea typeface="標楷體"/>
                  <a:cs typeface="+mn-ea"/>
                </a:rPr>
                <a:t>組員分工</a:t>
              </a:r>
              <a:endPara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</a:endParaRPr>
            </a:p>
          </p:txBody>
        </p:sp>
      </p:grpSp>
      <p:grpSp>
        <p:nvGrpSpPr>
          <p:cNvPr id="8" name="组合 92">
            <a:extLst>
              <a:ext uri="{FF2B5EF4-FFF2-40B4-BE49-F238E27FC236}">
                <a16:creationId xmlns:a16="http://schemas.microsoft.com/office/drawing/2014/main" id="{04683494-65FF-FF12-E6F8-77FDB8116D6B}"/>
              </a:ext>
            </a:extLst>
          </p:cNvPr>
          <p:cNvGrpSpPr/>
          <p:nvPr/>
        </p:nvGrpSpPr>
        <p:grpSpPr>
          <a:xfrm>
            <a:off x="3862261" y="4170710"/>
            <a:ext cx="4430785" cy="754110"/>
            <a:chOff x="3710491" y="3590249"/>
            <a:chExt cx="4101695" cy="599235"/>
          </a:xfrm>
        </p:grpSpPr>
        <p:grpSp>
          <p:nvGrpSpPr>
            <p:cNvPr id="9" name="组合 93">
              <a:extLst>
                <a:ext uri="{FF2B5EF4-FFF2-40B4-BE49-F238E27FC236}">
                  <a16:creationId xmlns:a16="http://schemas.microsoft.com/office/drawing/2014/main" id="{0E276D16-F25A-3A30-C256-52E37AA666F8}"/>
                </a:ext>
              </a:extLst>
            </p:cNvPr>
            <p:cNvGrpSpPr/>
            <p:nvPr/>
          </p:nvGrpSpPr>
          <p:grpSpPr>
            <a:xfrm>
              <a:off x="3710491" y="3590249"/>
              <a:ext cx="4101695" cy="599235"/>
              <a:chOff x="4139952" y="1170041"/>
              <a:chExt cx="3672408" cy="536519"/>
            </a:xfrm>
          </p:grpSpPr>
          <p:sp>
            <p:nvSpPr>
              <p:cNvPr id="11" name="圆角矩形 95">
                <a:extLst>
                  <a:ext uri="{FF2B5EF4-FFF2-40B4-BE49-F238E27FC236}">
                    <a16:creationId xmlns:a16="http://schemas.microsoft.com/office/drawing/2014/main" id="{D2B46D25-70BA-030E-74B7-E42C377FBF1D}"/>
                  </a:ext>
                </a:extLst>
              </p:cNvPr>
              <p:cNvSpPr/>
              <p:nvPr/>
            </p:nvSpPr>
            <p:spPr>
              <a:xfrm>
                <a:off x="4139952" y="1170041"/>
                <a:ext cx="3672408" cy="5365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12" name="圆角矩形 113">
                <a:extLst>
                  <a:ext uri="{FF2B5EF4-FFF2-40B4-BE49-F238E27FC236}">
                    <a16:creationId xmlns:a16="http://schemas.microsoft.com/office/drawing/2014/main" id="{8C39E8F7-4876-782A-FD53-FF566203E3CE}"/>
                  </a:ext>
                </a:extLst>
              </p:cNvPr>
              <p:cNvSpPr/>
              <p:nvPr/>
            </p:nvSpPr>
            <p:spPr>
              <a:xfrm>
                <a:off x="4716016" y="1250029"/>
                <a:ext cx="3005287" cy="389240"/>
              </a:xfrm>
              <a:custGeom>
                <a:avLst/>
                <a:gdLst/>
                <a:ahLst/>
                <a:cxnLst/>
                <a:rect l="l" t="t" r="r" b="b"/>
                <a:pathLst>
                  <a:path w="3005287" h="389240">
                    <a:moveTo>
                      <a:pt x="0" y="0"/>
                    </a:moveTo>
                    <a:lnTo>
                      <a:pt x="535610" y="0"/>
                    </a:lnTo>
                    <a:lnTo>
                      <a:pt x="792088" y="0"/>
                    </a:lnTo>
                    <a:lnTo>
                      <a:pt x="2810667" y="0"/>
                    </a:lnTo>
                    <a:cubicBezTo>
                      <a:pt x="2918153" y="0"/>
                      <a:pt x="3005287" y="87134"/>
                      <a:pt x="3005287" y="194620"/>
                    </a:cubicBezTo>
                    <a:lnTo>
                      <a:pt x="3005286" y="194620"/>
                    </a:lnTo>
                    <a:cubicBezTo>
                      <a:pt x="3005286" y="302106"/>
                      <a:pt x="2918152" y="389240"/>
                      <a:pt x="2810666" y="389240"/>
                    </a:cubicBezTo>
                    <a:lnTo>
                      <a:pt x="535610" y="389239"/>
                    </a:lnTo>
                    <a:lnTo>
                      <a:pt x="0" y="389239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6350">
                <a:noFill/>
              </a:ln>
              <a:effectLst>
                <a:innerShdw blurRad="63500" dist="50800" dir="162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3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  <p:sp>
            <p:nvSpPr>
              <p:cNvPr id="13" name="TextBox 60">
                <a:extLst>
                  <a:ext uri="{FF2B5EF4-FFF2-40B4-BE49-F238E27FC236}">
                    <a16:creationId xmlns:a16="http://schemas.microsoft.com/office/drawing/2014/main" id="{BF3730BE-104A-6B7F-2671-CCB91920609B}"/>
                  </a:ext>
                </a:extLst>
              </p:cNvPr>
              <p:cNvSpPr txBox="1"/>
              <p:nvPr/>
            </p:nvSpPr>
            <p:spPr>
              <a:xfrm>
                <a:off x="4318982" y="1302317"/>
                <a:ext cx="360325" cy="279188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altLang="zh-CN" sz="1950" b="1" dirty="0">
                    <a:solidFill>
                      <a:schemeClr val="accent4">
                        <a:lumMod val="75000"/>
                      </a:schemeClr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標楷體" panose="03000509000000000000" pitchFamily="65" charset="-120"/>
                    <a:ea typeface="標楷體"/>
                    <a:cs typeface="+mn-ea"/>
                    <a:sym typeface="+mn-lt"/>
                  </a:rPr>
                  <a:t>06</a:t>
                </a:r>
                <a:endParaRPr lang="zh-CN" altLang="en-US" sz="1950" b="1" dirty="0">
                  <a:solidFill>
                    <a:schemeClr val="accent4">
                      <a:lumMod val="75000"/>
                    </a:schemeClr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10" name="TextBox 57">
              <a:extLst>
                <a:ext uri="{FF2B5EF4-FFF2-40B4-BE49-F238E27FC236}">
                  <a16:creationId xmlns:a16="http://schemas.microsoft.com/office/drawing/2014/main" id="{03662225-07EF-2E0E-B2C0-DC7A65BC0409}"/>
                </a:ext>
              </a:extLst>
            </p:cNvPr>
            <p:cNvSpPr txBox="1"/>
            <p:nvPr/>
          </p:nvSpPr>
          <p:spPr>
            <a:xfrm>
              <a:off x="5234421" y="3737987"/>
              <a:ext cx="1120673" cy="317938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zh-TW" altLang="en-US" sz="2000" b="1" dirty="0">
                  <a:solidFill>
                    <a:schemeClr val="bg1"/>
                  </a:solidFill>
                  <a:latin typeface="標楷體" panose="03000509000000000000" pitchFamily="65" charset="-120"/>
                  <a:ea typeface="標楷體"/>
                  <a:cs typeface="+mn-ea"/>
                </a:rPr>
                <a:t>參考資料</a:t>
              </a:r>
              <a:endParaRPr lang="zh-TW" altLang="en-US" sz="2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4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0"/>
          <p:cNvSpPr txBox="1"/>
          <p:nvPr/>
        </p:nvSpPr>
        <p:spPr>
          <a:xfrm>
            <a:off x="3623808" y="690250"/>
            <a:ext cx="18963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可行性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13" name="Image 12" descr="Divider R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404704" y="876431"/>
            <a:ext cx="1432816" cy="49587"/>
          </a:xfrm>
          <a:prstGeom prst="rect">
            <a:avLst/>
          </a:prstGeom>
        </p:spPr>
      </p:pic>
      <p:pic>
        <p:nvPicPr>
          <p:cNvPr id="15" name="Image 12" descr="Divider Righ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5249279" y="876431"/>
            <a:ext cx="1432816" cy="49587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19CB9622-B4F2-483F-B399-35CD1EE77700}"/>
              </a:ext>
            </a:extLst>
          </p:cNvPr>
          <p:cNvGrpSpPr/>
          <p:nvPr/>
        </p:nvGrpSpPr>
        <p:grpSpPr>
          <a:xfrm>
            <a:off x="915723" y="1707654"/>
            <a:ext cx="7405983" cy="2251189"/>
            <a:chOff x="861492" y="1203598"/>
            <a:chExt cx="7423011" cy="1484536"/>
          </a:xfrm>
        </p:grpSpPr>
        <p:sp>
          <p:nvSpPr>
            <p:cNvPr id="50" name="圆角矩形 26">
              <a:extLst>
                <a:ext uri="{FF2B5EF4-FFF2-40B4-BE49-F238E27FC236}">
                  <a16:creationId xmlns:a16="http://schemas.microsoft.com/office/drawing/2014/main" id="{7E9F23FB-E8AD-4C5C-8F94-1665DA5E4EF5}"/>
                </a:ext>
              </a:extLst>
            </p:cNvPr>
            <p:cNvSpPr/>
            <p:nvPr/>
          </p:nvSpPr>
          <p:spPr>
            <a:xfrm>
              <a:off x="926188" y="1256578"/>
              <a:ext cx="7345680" cy="1395596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rgbClr val="1C939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93">
              <a:extLst>
                <a:ext uri="{FF2B5EF4-FFF2-40B4-BE49-F238E27FC236}">
                  <a16:creationId xmlns:a16="http://schemas.microsoft.com/office/drawing/2014/main" id="{131156AE-D077-4881-8618-3DF6D3A9C45A}"/>
                </a:ext>
              </a:extLst>
            </p:cNvPr>
            <p:cNvSpPr/>
            <p:nvPr/>
          </p:nvSpPr>
          <p:spPr>
            <a:xfrm>
              <a:off x="861492" y="1203598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C9393"/>
            </a:solidFill>
            <a:ln w="349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93">
              <a:extLst>
                <a:ext uri="{FF2B5EF4-FFF2-40B4-BE49-F238E27FC236}">
                  <a16:creationId xmlns:a16="http://schemas.microsoft.com/office/drawing/2014/main" id="{BF2493C3-03FD-450E-A496-1BAB1E44E448}"/>
                </a:ext>
              </a:extLst>
            </p:cNvPr>
            <p:cNvSpPr/>
            <p:nvPr/>
          </p:nvSpPr>
          <p:spPr>
            <a:xfrm rot="10800000">
              <a:off x="7996471" y="2400102"/>
              <a:ext cx="288032" cy="288032"/>
            </a:xfrm>
            <a:custGeom>
              <a:avLst/>
              <a:gdLst/>
              <a:ahLst/>
              <a:cxnLst/>
              <a:rect l="l" t="t" r="r" b="b"/>
              <a:pathLst>
                <a:path w="504056" h="504056">
                  <a:moveTo>
                    <a:pt x="0" y="0"/>
                  </a:moveTo>
                  <a:lnTo>
                    <a:pt x="504056" y="0"/>
                  </a:lnTo>
                  <a:lnTo>
                    <a:pt x="504056" y="144016"/>
                  </a:lnTo>
                  <a:lnTo>
                    <a:pt x="144016" y="144016"/>
                  </a:lnTo>
                  <a:lnTo>
                    <a:pt x="144016" y="504056"/>
                  </a:lnTo>
                  <a:lnTo>
                    <a:pt x="0" y="504056"/>
                  </a:lnTo>
                  <a:close/>
                </a:path>
              </a:pathLst>
            </a:custGeom>
            <a:solidFill>
              <a:srgbClr val="1C9393"/>
            </a:solidFill>
            <a:ln w="349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741F5516-743E-4ABB-B294-186B89E53BDE}"/>
              </a:ext>
            </a:extLst>
          </p:cNvPr>
          <p:cNvSpPr/>
          <p:nvPr/>
        </p:nvSpPr>
        <p:spPr>
          <a:xfrm>
            <a:off x="1161201" y="1993451"/>
            <a:ext cx="6966968" cy="170540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我們認為此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會遇到下列幾點問題：</a:t>
            </a:r>
          </a:p>
          <a:p>
            <a:pPr>
              <a:lnSpc>
                <a:spcPct val="150000"/>
              </a:lnSpc>
            </a:pP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1.</a:t>
            </a:r>
            <a:r>
              <a:rPr lang="zh-TW" altLang="en-US" sz="1800" kern="100" dirty="0">
                <a:effectLst/>
                <a:latin typeface="Times New Roman"/>
                <a:ea typeface="標楷體"/>
                <a:cs typeface="Times New Roman"/>
              </a:rPr>
              <a:t>需要各縣市政府提供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open data</a:t>
            </a:r>
          </a:p>
          <a:p>
            <a:pPr>
              <a:lnSpc>
                <a:spcPct val="150000"/>
              </a:lnSpc>
            </a:pP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2.</a:t>
            </a:r>
            <a:r>
              <a:rPr lang="zh-TW" altLang="en-US" sz="1800" kern="100" dirty="0">
                <a:effectLst/>
                <a:latin typeface="Times New Roman"/>
                <a:ea typeface="標楷體"/>
                <a:cs typeface="Times New Roman"/>
              </a:rPr>
              <a:t>裝置需連上</a:t>
            </a:r>
            <a:r>
              <a:rPr lang="zh-TW" altLang="en-US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網路</a:t>
            </a:r>
          </a:p>
          <a:p>
            <a:pPr>
              <a:lnSpc>
                <a:spcPct val="150000"/>
              </a:lnSpc>
            </a:pP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3.</a:t>
            </a:r>
            <a:r>
              <a:rPr lang="zh-TW" altLang="en-US" sz="1800" kern="100" dirty="0">
                <a:effectLst/>
                <a:latin typeface="Times New Roman"/>
                <a:ea typeface="標楷體"/>
                <a:cs typeface="Times New Roman"/>
              </a:rPr>
              <a:t>裝置需有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GPS</a:t>
            </a:r>
            <a:r>
              <a:rPr lang="zh-TW" altLang="en-US" sz="1800" kern="100" dirty="0">
                <a:solidFill>
                  <a:srgbClr val="FF0000"/>
                </a:solidFill>
                <a:effectLst/>
                <a:latin typeface="Times New Roman"/>
                <a:ea typeface="標楷體"/>
                <a:cs typeface="Times New Roman"/>
              </a:rPr>
              <a:t>定位</a:t>
            </a:r>
            <a:r>
              <a:rPr lang="zh-TW" altLang="en-US" sz="1800" kern="100" dirty="0">
                <a:effectLst/>
                <a:latin typeface="Times New Roman"/>
                <a:ea typeface="標楷體"/>
                <a:cs typeface="Times New Roman"/>
              </a:rPr>
              <a:t>，且可以正常執行</a:t>
            </a:r>
            <a:r>
              <a:rPr lang="en-US" altLang="zh-TW" sz="1800" kern="100" dirty="0">
                <a:effectLst/>
                <a:latin typeface="Times New Roman"/>
                <a:ea typeface="標楷體"/>
                <a:cs typeface="Times New Roman"/>
              </a:rPr>
              <a:t>Google Maps</a:t>
            </a:r>
            <a:r>
              <a:rPr lang="zh-TW" altLang="en-US" sz="1800" kern="100" dirty="0">
                <a:effectLst/>
                <a:latin typeface="Times New Roman"/>
                <a:ea typeface="標楷體"/>
                <a:cs typeface="Times New Roman"/>
              </a:rPr>
              <a:t>的應用程式</a:t>
            </a:r>
          </a:p>
        </p:txBody>
      </p:sp>
    </p:spTree>
    <p:extLst>
      <p:ext uri="{BB962C8B-B14F-4D97-AF65-F5344CB8AC3E}">
        <p14:creationId xmlns:p14="http://schemas.microsoft.com/office/powerpoint/2010/main" val="186325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4067944" y="216098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專案時程規劃</a:t>
            </a:r>
            <a:endParaRPr lang="en-US" altLang="zh-TW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9564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r>
                <a:rPr lang="en-US" altLang="zh-TW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4</a:t>
              </a:r>
              <a:endParaRPr lang="en-US" sz="3386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8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93BA770-EFDC-237B-608B-6CD3819C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2" y="1275606"/>
            <a:ext cx="7969696" cy="29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3689019" y="2160982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lvl="1" indent="-23495" algn="ctr"/>
            <a:r>
              <a:rPr lang="zh-TW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/>
                <a:cs typeface="+mn-ea"/>
              </a:rPr>
              <a:t>組員分工</a:t>
            </a:r>
            <a:endParaRPr lang="zh-TW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/>
              <a:cs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3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05</a:t>
              </a:r>
              <a:endParaRPr lang="en-US" altLang="zh-TW" sz="3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6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840EEEF-E985-8897-B83D-B3891FA54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85759"/>
              </p:ext>
            </p:extLst>
          </p:nvPr>
        </p:nvGraphicFramePr>
        <p:xfrm>
          <a:off x="899592" y="1059582"/>
          <a:ext cx="7344816" cy="391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453215522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4068119574"/>
                    </a:ext>
                  </a:extLst>
                </a:gridCol>
              </a:tblGrid>
              <a:tr h="247971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919965"/>
                  </a:ext>
                </a:extLst>
              </a:tr>
              <a:tr h="143272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B0843026 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資工四 謝奇容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程式撰寫、資料查詢、影片錄製與剪輯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B0943202 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資工四 游于函</a:t>
                      </a:r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功能發想、程式撰寫、</a:t>
                      </a:r>
                      <a:r>
                        <a:rPr lang="en-US" altLang="zh-TW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製作、 影片錄製、開頭動畫製作</a:t>
                      </a:r>
                    </a:p>
                  </a:txBody>
                  <a:tcPr marL="180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965161"/>
                  </a:ext>
                </a:extLst>
              </a:tr>
            </a:tbl>
          </a:graphicData>
        </a:graphic>
      </p:graphicFrame>
      <p:pic>
        <p:nvPicPr>
          <p:cNvPr id="4" name="圖片 3" descr="一張含有 室外, 帽 的圖片&#10;&#10;自動產生的描述">
            <a:extLst>
              <a:ext uri="{FF2B5EF4-FFF2-40B4-BE49-F238E27FC236}">
                <a16:creationId xmlns:a16="http://schemas.microsoft.com/office/drawing/2014/main" id="{4E262A9C-FA32-FBDA-DB3A-3D09957E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94290"/>
            <a:ext cx="3154062" cy="2376264"/>
          </a:xfrm>
          <a:prstGeom prst="rect">
            <a:avLst/>
          </a:prstGeom>
        </p:spPr>
      </p:pic>
      <p:pic>
        <p:nvPicPr>
          <p:cNvPr id="6" name="圖片 6" descr="一張含有 水, 天空, 室外 的圖片&#10;&#10;自動產生的描述">
            <a:extLst>
              <a:ext uri="{FF2B5EF4-FFF2-40B4-BE49-F238E27FC236}">
                <a16:creationId xmlns:a16="http://schemas.microsoft.com/office/drawing/2014/main" id="{52315EA5-01D1-11E5-EE4B-E24864B6B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183" y="1091758"/>
            <a:ext cx="19907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3689020" y="2160982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lvl="1" indent="-23495" algn="ctr"/>
            <a:r>
              <a:rPr lang="zh-TW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/>
                <a:cs typeface="+mn-ea"/>
              </a:rPr>
              <a:t>參考資料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3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06</a:t>
              </a:r>
              <a:endParaRPr lang="en-US" altLang="zh-TW" sz="33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83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C6DDE-C39E-0FDE-9A49-054F75820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參考資料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DE1073-601D-E014-13B2-A5A2D88E7B69}"/>
              </a:ext>
            </a:extLst>
          </p:cNvPr>
          <p:cNvSpPr txBox="1"/>
          <p:nvPr/>
        </p:nvSpPr>
        <p:spPr>
          <a:xfrm>
            <a:off x="0" y="1203598"/>
            <a:ext cx="91085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+mj-lt"/>
              <a:buAutoNum type="arabicPeriod"/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Bottom Navigation Bar in Android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https://www.geeksforgeeks.org/bottom-navigation-bar-in-android/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Android Google Map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https://www.digitalocean.com/community/tutorials/android-google-map-drawing-route-two-points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高雄市</a:t>
            </a:r>
            <a:r>
              <a:rPr lang="zh-TW" altLang="zh-TW" sz="2000" kern="100" dirty="0">
                <a:solidFill>
                  <a:srgbClr val="303133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垃圾車及資源回收車動態資訊</a:t>
            </a:r>
            <a:r>
              <a:rPr lang="en-US" altLang="zh-TW" sz="2000" kern="100" dirty="0">
                <a:solidFill>
                  <a:srgbClr val="303133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https://data.gov.tw/dataset/138256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高雄市垃圾車到點時間預估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https://data.gov.tw/dataset/117726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 Custom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AppBar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https://medium.com/swlh/how-to-create-custom-appbar-actionbar-toolbar-in-android-studio-java-61907fa1e44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Fragment </a:t>
            </a:r>
            <a:r>
              <a:rPr lang="zh-TW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ViewPager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https://ithelp.ithome.com.tw/articles/10250784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Maps Platform </a:t>
            </a:r>
            <a:r>
              <a:rPr lang="en-US" altLang="zh-TW" sz="2000" u="sng" kern="1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https://developers.google.com/maps/documentation/android-sdk/start</a:t>
            </a:r>
            <a:endParaRPr lang="zh-TW" altLang="zh-TW" sz="2000" kern="100" dirty="0">
              <a:solidFill>
                <a:schemeClr val="accent4">
                  <a:lumMod val="7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0844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>
            <a:extLst>
              <a:ext uri="{FF2B5EF4-FFF2-40B4-BE49-F238E27FC236}">
                <a16:creationId xmlns:a16="http://schemas.microsoft.com/office/drawing/2014/main" id="{79406D82-CBC0-4E09-8C32-FC42B9803118}"/>
              </a:ext>
            </a:extLst>
          </p:cNvPr>
          <p:cNvGrpSpPr/>
          <p:nvPr/>
        </p:nvGrpSpPr>
        <p:grpSpPr>
          <a:xfrm>
            <a:off x="1479455" y="1685623"/>
            <a:ext cx="1745660" cy="1745658"/>
            <a:chOff x="1677608" y="2996952"/>
            <a:chExt cx="1395643" cy="1395643"/>
          </a:xfrm>
        </p:grpSpPr>
        <p:sp>
          <p:nvSpPr>
            <p:cNvPr id="82" name="Oval 60">
              <a:extLst>
                <a:ext uri="{FF2B5EF4-FFF2-40B4-BE49-F238E27FC236}">
                  <a16:creationId xmlns:a16="http://schemas.microsoft.com/office/drawing/2014/main" id="{FC558074-EF56-4561-87DD-95C808F47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Oval 29">
              <a:extLst>
                <a:ext uri="{FF2B5EF4-FFF2-40B4-BE49-F238E27FC236}">
                  <a16:creationId xmlns:a16="http://schemas.microsoft.com/office/drawing/2014/main" id="{B746C304-D866-4B03-8068-DB1778DB82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1C9393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C17494D0-3D09-4960-B078-2E708B743897}"/>
              </a:ext>
            </a:extLst>
          </p:cNvPr>
          <p:cNvGrpSpPr/>
          <p:nvPr/>
        </p:nvGrpSpPr>
        <p:grpSpPr>
          <a:xfrm>
            <a:off x="2999219" y="1709203"/>
            <a:ext cx="1745660" cy="1745658"/>
            <a:chOff x="1677608" y="2996952"/>
            <a:chExt cx="1395643" cy="1395643"/>
          </a:xfrm>
        </p:grpSpPr>
        <p:sp>
          <p:nvSpPr>
            <p:cNvPr id="85" name="Oval 60">
              <a:extLst>
                <a:ext uri="{FF2B5EF4-FFF2-40B4-BE49-F238E27FC236}">
                  <a16:creationId xmlns:a16="http://schemas.microsoft.com/office/drawing/2014/main" id="{4C3BE7D7-B567-47F8-BE91-C70F6F3CD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Oval 29">
              <a:extLst>
                <a:ext uri="{FF2B5EF4-FFF2-40B4-BE49-F238E27FC236}">
                  <a16:creationId xmlns:a16="http://schemas.microsoft.com/office/drawing/2014/main" id="{DEFA53F7-1F90-4359-90AC-D2A7F7136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78AF51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A1858547-27E9-47D2-B9CC-ECB981C10991}"/>
              </a:ext>
            </a:extLst>
          </p:cNvPr>
          <p:cNvGrpSpPr/>
          <p:nvPr/>
        </p:nvGrpSpPr>
        <p:grpSpPr>
          <a:xfrm>
            <a:off x="4508948" y="1709203"/>
            <a:ext cx="1745660" cy="1745658"/>
            <a:chOff x="1677608" y="2996952"/>
            <a:chExt cx="1395643" cy="1395643"/>
          </a:xfrm>
        </p:grpSpPr>
        <p:sp>
          <p:nvSpPr>
            <p:cNvPr id="88" name="Oval 60">
              <a:extLst>
                <a:ext uri="{FF2B5EF4-FFF2-40B4-BE49-F238E27FC236}">
                  <a16:creationId xmlns:a16="http://schemas.microsoft.com/office/drawing/2014/main" id="{AE4435F2-B3A6-4FD0-B640-3CB1738D1D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Oval 29">
              <a:extLst>
                <a:ext uri="{FF2B5EF4-FFF2-40B4-BE49-F238E27FC236}">
                  <a16:creationId xmlns:a16="http://schemas.microsoft.com/office/drawing/2014/main" id="{8F7FF2CE-4225-463D-9540-F4573548B9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AC14D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EDC5A21-2B6E-429A-A28C-7C677946D668}"/>
              </a:ext>
            </a:extLst>
          </p:cNvPr>
          <p:cNvGrpSpPr/>
          <p:nvPr/>
        </p:nvGrpSpPr>
        <p:grpSpPr>
          <a:xfrm>
            <a:off x="6030623" y="1709203"/>
            <a:ext cx="1745660" cy="1745658"/>
            <a:chOff x="1677608" y="2996952"/>
            <a:chExt cx="1395643" cy="1395643"/>
          </a:xfrm>
        </p:grpSpPr>
        <p:sp>
          <p:nvSpPr>
            <p:cNvPr id="91" name="Oval 60">
              <a:extLst>
                <a:ext uri="{FF2B5EF4-FFF2-40B4-BE49-F238E27FC236}">
                  <a16:creationId xmlns:a16="http://schemas.microsoft.com/office/drawing/2014/main" id="{14F03CEC-B960-42F7-906F-64B43CF5E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9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Oval 29">
              <a:extLst>
                <a:ext uri="{FF2B5EF4-FFF2-40B4-BE49-F238E27FC236}">
                  <a16:creationId xmlns:a16="http://schemas.microsoft.com/office/drawing/2014/main" id="{0105DC77-3853-4705-808B-D46F7426BA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F95647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57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67482" y="3011735"/>
            <a:ext cx="304415" cy="303371"/>
            <a:chOff x="3768359" y="1725446"/>
            <a:chExt cx="1930605" cy="1930605"/>
          </a:xfrm>
        </p:grpSpPr>
        <p:sp>
          <p:nvSpPr>
            <p:cNvPr id="4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69718" y="2876171"/>
            <a:ext cx="213012" cy="212281"/>
            <a:chOff x="3768359" y="1725446"/>
            <a:chExt cx="1930605" cy="1930605"/>
          </a:xfrm>
          <a:solidFill>
            <a:srgbClr val="EA5E66"/>
          </a:solidFill>
        </p:grpSpPr>
        <p:sp>
          <p:nvSpPr>
            <p:cNvPr id="4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pFill/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093634" y="1691917"/>
            <a:ext cx="152651" cy="152127"/>
            <a:chOff x="3768359" y="1725446"/>
            <a:chExt cx="1930605" cy="1930605"/>
          </a:xfrm>
        </p:grpSpPr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3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76590" y="1651113"/>
            <a:ext cx="217824" cy="217077"/>
            <a:chOff x="3768359" y="1725446"/>
            <a:chExt cx="1930605" cy="1930605"/>
          </a:xfrm>
        </p:grpSpPr>
        <p:sp>
          <p:nvSpPr>
            <p:cNvPr id="55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1C939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265433" y="3435211"/>
            <a:ext cx="187982" cy="187337"/>
            <a:chOff x="3768359" y="1725446"/>
            <a:chExt cx="1930605" cy="1930605"/>
          </a:xfrm>
        </p:grpSpPr>
        <p:sp>
          <p:nvSpPr>
            <p:cNvPr id="58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076894" y="3419412"/>
            <a:ext cx="193389" cy="192726"/>
            <a:chOff x="3768359" y="1725446"/>
            <a:chExt cx="1930605" cy="1930605"/>
          </a:xfrm>
        </p:grpSpPr>
        <p:sp>
          <p:nvSpPr>
            <p:cNvPr id="61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636719" y="1578210"/>
            <a:ext cx="190424" cy="189771"/>
            <a:chOff x="3768359" y="1725446"/>
            <a:chExt cx="1930605" cy="1930605"/>
          </a:xfrm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616105" y="3484198"/>
            <a:ext cx="168250" cy="167672"/>
            <a:chOff x="3768359" y="1725446"/>
            <a:chExt cx="1930605" cy="1930605"/>
          </a:xfrm>
        </p:grpSpPr>
        <p:sp>
          <p:nvSpPr>
            <p:cNvPr id="67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00A2B3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816604" y="2264844"/>
            <a:ext cx="304415" cy="303371"/>
            <a:chOff x="3768359" y="1725446"/>
            <a:chExt cx="1930605" cy="1930605"/>
          </a:xfrm>
        </p:grpSpPr>
        <p:sp>
          <p:nvSpPr>
            <p:cNvPr id="70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78AF51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189980" y="2136685"/>
            <a:ext cx="213012" cy="212281"/>
            <a:chOff x="3768359" y="1725446"/>
            <a:chExt cx="1930605" cy="1930605"/>
          </a:xfrm>
        </p:grpSpPr>
        <p:sp>
          <p:nvSpPr>
            <p:cNvPr id="73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AC14D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504222" y="2319572"/>
            <a:ext cx="152651" cy="152127"/>
            <a:chOff x="3768359" y="1725446"/>
            <a:chExt cx="1930605" cy="1930605"/>
          </a:xfrm>
        </p:grpSpPr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7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58710" y="2983825"/>
            <a:ext cx="152651" cy="152127"/>
            <a:chOff x="3768359" y="1725446"/>
            <a:chExt cx="1930605" cy="1930605"/>
          </a:xfrm>
        </p:grpSpPr>
        <p:sp>
          <p:nvSpPr>
            <p:cNvPr id="79" name="Oval 5"/>
            <p:cNvSpPr>
              <a:spLocks noChangeArrowheads="1"/>
            </p:cNvSpPr>
            <p:nvPr/>
          </p:nvSpPr>
          <p:spPr bwMode="auto">
            <a:xfrm>
              <a:off x="3768359" y="1725446"/>
              <a:ext cx="1930605" cy="1930605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22225">
              <a:solidFill>
                <a:schemeClr val="bg1"/>
              </a:solidFill>
            </a:ln>
            <a:effectLst>
              <a:outerShdw blurRad="304800" dist="38100" dir="2700000" algn="t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Oval 5"/>
            <p:cNvSpPr>
              <a:spLocks noChangeArrowheads="1"/>
            </p:cNvSpPr>
            <p:nvPr/>
          </p:nvSpPr>
          <p:spPr bwMode="auto">
            <a:xfrm>
              <a:off x="3823758" y="1780845"/>
              <a:ext cx="1819806" cy="1819806"/>
            </a:xfrm>
            <a:prstGeom prst="ellipse">
              <a:avLst/>
            </a:prstGeom>
            <a:solidFill>
              <a:srgbClr val="F95647"/>
            </a:solidFill>
            <a:ln>
              <a:noFill/>
            </a:ln>
            <a:effectLst>
              <a:innerShdw blurRad="88900" dist="50800" dir="16200000">
                <a:prstClr val="black">
                  <a:alpha val="38000"/>
                </a:prstClr>
              </a:innerShdw>
            </a:effectLst>
          </p:spPr>
          <p:txBody>
            <a:bodyPr vert="horz" wrap="square" lIns="64489" tIns="32244" rIns="64489" bIns="3224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93" dirty="0">
                <a:solidFill>
                  <a:prstClr val="black"/>
                </a:solidFill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2501B65-DB7E-3E9F-04DA-ECE71A176AF3}"/>
              </a:ext>
            </a:extLst>
          </p:cNvPr>
          <p:cNvSpPr/>
          <p:nvPr/>
        </p:nvSpPr>
        <p:spPr>
          <a:xfrm>
            <a:off x="1816396" y="1912479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謝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DBDA82-2440-18B2-479E-063232464997}"/>
              </a:ext>
            </a:extLst>
          </p:cNvPr>
          <p:cNvSpPr/>
          <p:nvPr/>
        </p:nvSpPr>
        <p:spPr>
          <a:xfrm>
            <a:off x="3322307" y="1914514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謝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A71801-2093-63F4-D31D-4B3AE365ECBD}"/>
              </a:ext>
            </a:extLst>
          </p:cNvPr>
          <p:cNvSpPr/>
          <p:nvPr/>
        </p:nvSpPr>
        <p:spPr>
          <a:xfrm>
            <a:off x="4847133" y="1950613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大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41B441-1F30-ACC8-A861-5BB61B536869}"/>
              </a:ext>
            </a:extLst>
          </p:cNvPr>
          <p:cNvSpPr/>
          <p:nvPr/>
        </p:nvSpPr>
        <p:spPr>
          <a:xfrm>
            <a:off x="6368811" y="1961685"/>
            <a:ext cx="1069287" cy="1180973"/>
          </a:xfrm>
          <a:prstGeom prst="rect">
            <a:avLst/>
          </a:prstGeom>
          <a:effectLst/>
        </p:spPr>
        <p:txBody>
          <a:bodyPr wrap="none" lIns="72273" tIns="36136" rIns="72273" bIns="36136">
            <a:spAutoFit/>
          </a:bodyPr>
          <a:lstStyle/>
          <a:p>
            <a:r>
              <a:rPr lang="zh-TW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41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3730498" y="2160982"/>
            <a:ext cx="480131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lvl="1" indent="-23495" algn="ctr"/>
            <a:r>
              <a:rPr lang="zh-TW" alt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/>
                <a:cs typeface="+mn-ea"/>
                <a:sym typeface="+mn-lt"/>
              </a:rPr>
              <a:t>想解決的問題與動機</a:t>
            </a:r>
            <a:endParaRPr lang="en-US" altLang="zh-CN" sz="4000" b="1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/>
              <a:cs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1C9393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椭圆 4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44" y="1245417"/>
            <a:ext cx="2822038" cy="28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空心弧 40"/>
          <p:cNvSpPr/>
          <p:nvPr/>
        </p:nvSpPr>
        <p:spPr bwMode="auto">
          <a:xfrm rot="5400000">
            <a:off x="995086" y="1011423"/>
            <a:ext cx="3030164" cy="3030164"/>
          </a:xfrm>
          <a:custGeom>
            <a:avLst/>
            <a:gdLst>
              <a:gd name="T0" fmla="*/ 25488 w 4091171"/>
              <a:gd name="T1" fmla="*/ 2045583 h 4091173"/>
              <a:gd name="T2" fmla="*/ 4065677 w 4091171"/>
              <a:gd name="T3" fmla="*/ 2049671 h 4091173"/>
              <a:gd name="T4" fmla="*/ 2045586 w 4091171"/>
              <a:gd name="T5" fmla="*/ 2045587 h 4091173"/>
              <a:gd name="T6" fmla="*/ 5898240 60000 65536"/>
              <a:gd name="T7" fmla="*/ 5898240 60000 65536"/>
              <a:gd name="T8" fmla="*/ 5898240 60000 65536"/>
              <a:gd name="T9" fmla="*/ 0 w 4091171"/>
              <a:gd name="T10" fmla="*/ 0 h 4091173"/>
              <a:gd name="T11" fmla="*/ 4091171 w 4091171"/>
              <a:gd name="T12" fmla="*/ 2049724 h 40911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91171" h="4091173">
                <a:moveTo>
                  <a:pt x="0" y="2045584"/>
                </a:moveTo>
                <a:lnTo>
                  <a:pt x="0" y="2045584"/>
                </a:lnTo>
                <a:cubicBezTo>
                  <a:pt x="1" y="915838"/>
                  <a:pt x="915840" y="-2"/>
                  <a:pt x="2045586" y="-1"/>
                </a:cubicBezTo>
                <a:cubicBezTo>
                  <a:pt x="3175331" y="-1"/>
                  <a:pt x="4091172" y="915839"/>
                  <a:pt x="4091172" y="2045586"/>
                </a:cubicBezTo>
                <a:cubicBezTo>
                  <a:pt x="4091172" y="2046966"/>
                  <a:pt x="4091170" y="2048347"/>
                  <a:pt x="4091167" y="2049727"/>
                </a:cubicBezTo>
                <a:lnTo>
                  <a:pt x="4040191" y="2049621"/>
                </a:lnTo>
                <a:lnTo>
                  <a:pt x="4040190" y="2049620"/>
                </a:lnTo>
                <a:cubicBezTo>
                  <a:pt x="4040193" y="2048276"/>
                  <a:pt x="4040195" y="2046931"/>
                  <a:pt x="4040195" y="2045587"/>
                </a:cubicBezTo>
                <a:cubicBezTo>
                  <a:pt x="4040195" y="943993"/>
                  <a:pt x="3147177" y="50976"/>
                  <a:pt x="2045585" y="50976"/>
                </a:cubicBezTo>
                <a:cubicBezTo>
                  <a:pt x="943992" y="50976"/>
                  <a:pt x="50975" y="943993"/>
                  <a:pt x="50975" y="2045587"/>
                </a:cubicBezTo>
                <a:cubicBezTo>
                  <a:pt x="50974" y="2045587"/>
                  <a:pt x="50975" y="2045588"/>
                  <a:pt x="50975" y="204558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67722" tIns="33861" rIns="67722" bIns="33861" anchor="ctr"/>
          <a:lstStyle/>
          <a:p>
            <a:pPr defTabSz="90308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78" kern="0" dirty="0">
              <a:solidFill>
                <a:sysClr val="windowText" lastClr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椭圆 41"/>
          <p:cNvSpPr>
            <a:spLocks noChangeArrowheads="1"/>
          </p:cNvSpPr>
          <p:nvPr/>
        </p:nvSpPr>
        <p:spPr bwMode="auto">
          <a:xfrm>
            <a:off x="3075163" y="1029061"/>
            <a:ext cx="379800" cy="379800"/>
          </a:xfrm>
          <a:prstGeom prst="ellipse">
            <a:avLst/>
          </a:prstGeom>
          <a:solidFill>
            <a:srgbClr val="1C9494"/>
          </a:solidFill>
          <a:ln>
            <a:noFill/>
          </a:ln>
        </p:spPr>
        <p:txBody>
          <a:bodyPr lIns="67722" tIns="33861" rIns="67722" bIns="33861" anchor="ctr"/>
          <a:lstStyle/>
          <a:p>
            <a:pPr algn="ctr" defTabSz="675906"/>
            <a:endParaRPr lang="zh-CN" altLang="en-US" sz="1778" dirty="0">
              <a:solidFill>
                <a:srgbClr val="006CB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椭圆 42"/>
          <p:cNvSpPr>
            <a:spLocks noChangeArrowheads="1"/>
          </p:cNvSpPr>
          <p:nvPr/>
        </p:nvSpPr>
        <p:spPr bwMode="auto">
          <a:xfrm>
            <a:off x="3788489" y="2292979"/>
            <a:ext cx="379800" cy="379800"/>
          </a:xfrm>
          <a:prstGeom prst="ellipse">
            <a:avLst/>
          </a:prstGeom>
          <a:solidFill>
            <a:srgbClr val="78AF51"/>
          </a:solidFill>
          <a:ln>
            <a:noFill/>
          </a:ln>
        </p:spPr>
        <p:txBody>
          <a:bodyPr lIns="67722" tIns="33861" rIns="67722" bIns="33861" anchor="ctr"/>
          <a:lstStyle/>
          <a:p>
            <a:pPr algn="ctr" defTabSz="675906"/>
            <a:endParaRPr lang="zh-CN" altLang="en-US" sz="1778" dirty="0">
              <a:solidFill>
                <a:srgbClr val="006CB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椭圆 43"/>
          <p:cNvSpPr>
            <a:spLocks noChangeArrowheads="1"/>
          </p:cNvSpPr>
          <p:nvPr/>
        </p:nvSpPr>
        <p:spPr bwMode="auto">
          <a:xfrm>
            <a:off x="3069736" y="3579862"/>
            <a:ext cx="379800" cy="379800"/>
          </a:xfrm>
          <a:prstGeom prst="ellipse">
            <a:avLst/>
          </a:prstGeom>
          <a:solidFill>
            <a:srgbClr val="FAC14D"/>
          </a:solidFill>
          <a:ln>
            <a:noFill/>
          </a:ln>
        </p:spPr>
        <p:txBody>
          <a:bodyPr lIns="67722" tIns="33861" rIns="67722" bIns="33861" anchor="ctr"/>
          <a:lstStyle/>
          <a:p>
            <a:pPr algn="ctr" defTabSz="675906"/>
            <a:endParaRPr lang="zh-CN" altLang="en-US" sz="1778" dirty="0">
              <a:solidFill>
                <a:srgbClr val="006CB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2" name="直接连接符 52"/>
          <p:cNvCxnSpPr>
            <a:cxnSpLocks noChangeShapeType="1"/>
          </p:cNvCxnSpPr>
          <p:nvPr/>
        </p:nvCxnSpPr>
        <p:spPr bwMode="auto">
          <a:xfrm>
            <a:off x="3478479" y="1245417"/>
            <a:ext cx="1067671" cy="0"/>
          </a:xfrm>
          <a:prstGeom prst="line">
            <a:avLst/>
          </a:prstGeom>
          <a:noFill/>
          <a:ln w="25400" algn="ctr">
            <a:solidFill>
              <a:srgbClr val="1C9494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" name="椭圆 4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390" y="776252"/>
            <a:ext cx="1014757" cy="10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直接连接符 62"/>
          <p:cNvCxnSpPr>
            <a:cxnSpLocks noChangeShapeType="1"/>
            <a:stCxn id="19" idx="6"/>
            <a:endCxn id="27" idx="1"/>
          </p:cNvCxnSpPr>
          <p:nvPr/>
        </p:nvCxnSpPr>
        <p:spPr bwMode="auto">
          <a:xfrm>
            <a:off x="4168289" y="2482879"/>
            <a:ext cx="1325597" cy="1"/>
          </a:xfrm>
          <a:prstGeom prst="line">
            <a:avLst/>
          </a:prstGeom>
          <a:noFill/>
          <a:ln w="25400" algn="ctr">
            <a:solidFill>
              <a:srgbClr val="78AF5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椭圆 4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886" y="1975500"/>
            <a:ext cx="1014757" cy="101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连接符 66"/>
          <p:cNvCxnSpPr>
            <a:cxnSpLocks noChangeShapeType="1"/>
            <a:stCxn id="20" idx="6"/>
            <a:endCxn id="29" idx="1"/>
          </p:cNvCxnSpPr>
          <p:nvPr/>
        </p:nvCxnSpPr>
        <p:spPr bwMode="auto">
          <a:xfrm>
            <a:off x="3449536" y="3769762"/>
            <a:ext cx="985568" cy="0"/>
          </a:xfrm>
          <a:prstGeom prst="line">
            <a:avLst/>
          </a:prstGeom>
          <a:noFill/>
          <a:ln w="25400" algn="ctr">
            <a:solidFill>
              <a:srgbClr val="FAC14D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" name="椭圆 44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104" y="3262383"/>
            <a:ext cx="1014757" cy="101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/>
          <p:cNvSpPr/>
          <p:nvPr/>
        </p:nvSpPr>
        <p:spPr>
          <a:xfrm>
            <a:off x="5418601" y="999398"/>
            <a:ext cx="1162689" cy="376160"/>
          </a:xfrm>
          <a:prstGeom prst="rect">
            <a:avLst/>
          </a:prstGeom>
        </p:spPr>
        <p:txBody>
          <a:bodyPr wrap="none" lIns="67722" tIns="33861" rIns="67722" bIns="33861">
            <a:spAutoFit/>
          </a:bodyPr>
          <a:lstStyle/>
          <a:p>
            <a:pPr defTabSz="675906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日常生活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96750" y="2245716"/>
            <a:ext cx="1675650" cy="376160"/>
          </a:xfrm>
          <a:prstGeom prst="rect">
            <a:avLst/>
          </a:prstGeom>
        </p:spPr>
        <p:txBody>
          <a:bodyPr wrap="none" lIns="67722" tIns="33861" rIns="67722" bIns="33861">
            <a:spAutoFit/>
          </a:bodyPr>
          <a:lstStyle/>
          <a:p>
            <a:pPr defTabSz="675906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追著垃圾車跑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442002" y="3541117"/>
            <a:ext cx="2445091" cy="376160"/>
          </a:xfrm>
          <a:prstGeom prst="rect">
            <a:avLst/>
          </a:prstGeom>
        </p:spPr>
        <p:txBody>
          <a:bodyPr wrap="none" lIns="67722" tIns="33861" rIns="67722" bIns="33861">
            <a:spAutoFit/>
          </a:bodyPr>
          <a:lstStyle/>
          <a:p>
            <a:pPr defTabSz="675906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浪費時間在等垃圾車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9" name="矩形 71"/>
          <p:cNvSpPr>
            <a:spLocks noChangeArrowheads="1"/>
          </p:cNvSpPr>
          <p:nvPr/>
        </p:nvSpPr>
        <p:spPr bwMode="auto">
          <a:xfrm>
            <a:off x="4747551" y="1036401"/>
            <a:ext cx="310424" cy="4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22" tIns="33861" rIns="67722" bIns="33861">
            <a:spAutoFit/>
          </a:bodyPr>
          <a:lstStyle/>
          <a:p>
            <a:pPr defTabSz="675906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40" name="矩形 71"/>
          <p:cNvSpPr>
            <a:spLocks noChangeArrowheads="1"/>
          </p:cNvSpPr>
          <p:nvPr/>
        </p:nvSpPr>
        <p:spPr bwMode="auto">
          <a:xfrm>
            <a:off x="5799608" y="2224781"/>
            <a:ext cx="310424" cy="4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22" tIns="33861" rIns="67722" bIns="33861">
            <a:spAutoFit/>
          </a:bodyPr>
          <a:lstStyle/>
          <a:p>
            <a:pPr defTabSz="675906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41" name="矩形 71"/>
          <p:cNvSpPr>
            <a:spLocks noChangeArrowheads="1"/>
          </p:cNvSpPr>
          <p:nvPr/>
        </p:nvSpPr>
        <p:spPr bwMode="auto">
          <a:xfrm>
            <a:off x="4747551" y="3511325"/>
            <a:ext cx="310424" cy="4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22" tIns="33861" rIns="67722" bIns="33861">
            <a:spAutoFit/>
          </a:bodyPr>
          <a:lstStyle/>
          <a:p>
            <a:pPr defTabSz="675906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pic>
        <p:nvPicPr>
          <p:cNvPr id="1028" name="Picture 4" descr="垃圾車和垃圾桶向量圖形及更多一個物體圖片- 一個物體, 交通方式, 分離- iStock">
            <a:extLst>
              <a:ext uri="{FF2B5EF4-FFF2-40B4-BE49-F238E27FC236}">
                <a16:creationId xmlns:a16="http://schemas.microsoft.com/office/drawing/2014/main" id="{5DAC2503-8B32-903C-0AA6-5C396B3335E7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" t="8080" r="4067" b="40063"/>
          <a:stretch/>
        </p:blipFill>
        <p:spPr bwMode="auto">
          <a:xfrm>
            <a:off x="1392240" y="1479412"/>
            <a:ext cx="2102400" cy="2102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37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30" grpId="0"/>
      <p:bldP spid="34" grpId="0"/>
      <p:bldP spid="36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68897EC-D2DA-F264-4F4F-C0B9F3535208}"/>
              </a:ext>
            </a:extLst>
          </p:cNvPr>
          <p:cNvGrpSpPr/>
          <p:nvPr/>
        </p:nvGrpSpPr>
        <p:grpSpPr>
          <a:xfrm>
            <a:off x="2411000" y="1600516"/>
            <a:ext cx="514504" cy="514503"/>
            <a:chOff x="661341" y="1512769"/>
            <a:chExt cx="514504" cy="514503"/>
          </a:xfrm>
        </p:grpSpPr>
        <p:sp>
          <p:nvSpPr>
            <p:cNvPr id="31" name="椭圆 30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EDD4CE50-8187-4DFF-BAFD-A9D643DC6E6D}"/>
                </a:ext>
              </a:extLst>
            </p:cNvPr>
            <p:cNvSpPr/>
            <p:nvPr/>
          </p:nvSpPr>
          <p:spPr>
            <a:xfrm>
              <a:off x="661341" y="1512769"/>
              <a:ext cx="514504" cy="514503"/>
            </a:xfrm>
            <a:prstGeom prst="ellipse">
              <a:avLst/>
            </a:prstGeom>
            <a:solidFill>
              <a:srgbClr val="1C9393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F5D54F5D-F63E-4F42-A1A2-446E23C0EA3C}"/>
                </a:ext>
              </a:extLst>
            </p:cNvPr>
            <p:cNvSpPr txBox="1"/>
            <p:nvPr/>
          </p:nvSpPr>
          <p:spPr>
            <a:xfrm>
              <a:off x="745128" y="1599550"/>
              <a:ext cx="346932" cy="352084"/>
            </a:xfrm>
            <a:prstGeom prst="rect">
              <a:avLst/>
            </a:prstGeom>
            <a:solidFill>
              <a:srgbClr val="1C93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88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zh-CN" altLang="en-US" sz="168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972EAD1-C169-37D3-1CAF-9000A272A345}"/>
              </a:ext>
            </a:extLst>
          </p:cNvPr>
          <p:cNvGrpSpPr/>
          <p:nvPr/>
        </p:nvGrpSpPr>
        <p:grpSpPr>
          <a:xfrm>
            <a:off x="2412157" y="2905773"/>
            <a:ext cx="514504" cy="514503"/>
            <a:chOff x="6235143" y="1613395"/>
            <a:chExt cx="514504" cy="514503"/>
          </a:xfrm>
        </p:grpSpPr>
        <p:sp>
          <p:nvSpPr>
            <p:cNvPr id="33" name="椭圆 32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2092C41F-F0B2-4451-A8A7-342B64B18EA7}"/>
                </a:ext>
              </a:extLst>
            </p:cNvPr>
            <p:cNvSpPr/>
            <p:nvPr/>
          </p:nvSpPr>
          <p:spPr>
            <a:xfrm>
              <a:off x="6235143" y="1613395"/>
              <a:ext cx="514504" cy="514503"/>
            </a:xfrm>
            <a:prstGeom prst="ellipse">
              <a:avLst/>
            </a:prstGeom>
            <a:solidFill>
              <a:srgbClr val="78AF51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549CAED8-D8C2-4B39-B5AC-84FF60DF4D09}"/>
                </a:ext>
              </a:extLst>
            </p:cNvPr>
            <p:cNvSpPr txBox="1"/>
            <p:nvPr/>
          </p:nvSpPr>
          <p:spPr>
            <a:xfrm>
              <a:off x="6318929" y="1700176"/>
              <a:ext cx="346932" cy="352084"/>
            </a:xfrm>
            <a:prstGeom prst="rect">
              <a:avLst/>
            </a:prstGeom>
            <a:solidFill>
              <a:srgbClr val="78AF5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88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lang="zh-CN" altLang="en-US" sz="168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C8B2F01-3257-5266-4CA8-1520C0F239EA}"/>
              </a:ext>
            </a:extLst>
          </p:cNvPr>
          <p:cNvGrpSpPr/>
          <p:nvPr/>
        </p:nvGrpSpPr>
        <p:grpSpPr>
          <a:xfrm>
            <a:off x="6028080" y="973243"/>
            <a:ext cx="514504" cy="514503"/>
            <a:chOff x="661341" y="3007944"/>
            <a:chExt cx="514504" cy="514503"/>
          </a:xfrm>
        </p:grpSpPr>
        <p:sp>
          <p:nvSpPr>
            <p:cNvPr id="32" name="椭圆 31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04BC8835-704F-44B8-BE4E-214EDB611517}"/>
                </a:ext>
              </a:extLst>
            </p:cNvPr>
            <p:cNvSpPr/>
            <p:nvPr/>
          </p:nvSpPr>
          <p:spPr>
            <a:xfrm>
              <a:off x="661341" y="3007944"/>
              <a:ext cx="514504" cy="514503"/>
            </a:xfrm>
            <a:prstGeom prst="ellipse">
              <a:avLst/>
            </a:prstGeom>
            <a:solidFill>
              <a:srgbClr val="FAC14D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1839A6D6-1237-41A3-8E54-F97EDBA72981}"/>
                </a:ext>
              </a:extLst>
            </p:cNvPr>
            <p:cNvSpPr txBox="1"/>
            <p:nvPr/>
          </p:nvSpPr>
          <p:spPr>
            <a:xfrm>
              <a:off x="745128" y="3093937"/>
              <a:ext cx="346932" cy="352084"/>
            </a:xfrm>
            <a:prstGeom prst="rect">
              <a:avLst/>
            </a:prstGeom>
            <a:solidFill>
              <a:srgbClr val="FAC14D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88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lang="zh-CN" altLang="en-US" sz="168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5974F4BA-19EF-67B2-5CD8-0E50074A01FC}"/>
              </a:ext>
            </a:extLst>
          </p:cNvPr>
          <p:cNvGrpSpPr/>
          <p:nvPr/>
        </p:nvGrpSpPr>
        <p:grpSpPr>
          <a:xfrm>
            <a:off x="6388577" y="2287406"/>
            <a:ext cx="514504" cy="514503"/>
            <a:chOff x="6235143" y="3108570"/>
            <a:chExt cx="514504" cy="514503"/>
          </a:xfrm>
        </p:grpSpPr>
        <p:sp>
          <p:nvSpPr>
            <p:cNvPr id="34" name="椭圆 33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EC85D5D3-4B5F-4E85-AA80-9052E884932E}"/>
                </a:ext>
              </a:extLst>
            </p:cNvPr>
            <p:cNvSpPr/>
            <p:nvPr/>
          </p:nvSpPr>
          <p:spPr>
            <a:xfrm>
              <a:off x="6235143" y="3108570"/>
              <a:ext cx="514504" cy="514503"/>
            </a:xfrm>
            <a:prstGeom prst="ellipse">
              <a:avLst/>
            </a:prstGeom>
            <a:solidFill>
              <a:srgbClr val="F95647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0F4A985B-6CC7-48C9-BF88-54B6B3F8420F}"/>
                </a:ext>
              </a:extLst>
            </p:cNvPr>
            <p:cNvSpPr txBox="1"/>
            <p:nvPr/>
          </p:nvSpPr>
          <p:spPr>
            <a:xfrm>
              <a:off x="6318929" y="3194563"/>
              <a:ext cx="346932" cy="352084"/>
            </a:xfrm>
            <a:prstGeom prst="rect">
              <a:avLst/>
            </a:prstGeom>
            <a:solidFill>
              <a:srgbClr val="F9564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88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zh-CN" altLang="en-US" sz="168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9" name="文本框 38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<a:extLst>
              <a:ext uri="{FF2B5EF4-FFF2-40B4-BE49-F238E27FC236}">
                <a16:creationId xmlns:a16="http://schemas.microsoft.com/office/drawing/2014/main" id="{CAB3E72C-CF75-495D-BBB4-97EF3D41993D}"/>
              </a:ext>
            </a:extLst>
          </p:cNvPr>
          <p:cNvSpPr txBox="1"/>
          <p:nvPr/>
        </p:nvSpPr>
        <p:spPr>
          <a:xfrm>
            <a:off x="6542584" y="3448040"/>
            <a:ext cx="1905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提醒垃圾車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即將抵達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1" name="文本框 40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<a:extLst>
              <a:ext uri="{FF2B5EF4-FFF2-40B4-BE49-F238E27FC236}">
                <a16:creationId xmlns:a16="http://schemas.microsoft.com/office/drawing/2014/main" id="{A86964D9-DF0C-438E-AB47-254468AFE823}"/>
              </a:ext>
            </a:extLst>
          </p:cNvPr>
          <p:cNvSpPr txBox="1"/>
          <p:nvPr/>
        </p:nvSpPr>
        <p:spPr>
          <a:xfrm>
            <a:off x="371914" y="2809081"/>
            <a:ext cx="2040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可以看到垃圾車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的即時位置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3" name="文本框 42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<a:extLst>
              <a:ext uri="{FF2B5EF4-FFF2-40B4-BE49-F238E27FC236}">
                <a16:creationId xmlns:a16="http://schemas.microsoft.com/office/drawing/2014/main" id="{A7156231-6F73-4FE7-A3D4-CD4205683836}"/>
              </a:ext>
            </a:extLst>
          </p:cNvPr>
          <p:cNvSpPr txBox="1"/>
          <p:nvPr/>
        </p:nvSpPr>
        <p:spPr>
          <a:xfrm>
            <a:off x="6876196" y="2190714"/>
            <a:ext cx="202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自由選擇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要顯示的路線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5" name="文本框 44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<a:extLst>
              <a:ext uri="{FF2B5EF4-FFF2-40B4-BE49-F238E27FC236}">
                <a16:creationId xmlns:a16="http://schemas.microsoft.com/office/drawing/2014/main" id="{25086A00-D4E0-4DA5-971D-DDF58A978E4E}"/>
              </a:ext>
            </a:extLst>
          </p:cNvPr>
          <p:cNvSpPr txBox="1"/>
          <p:nvPr/>
        </p:nvSpPr>
        <p:spPr>
          <a:xfrm>
            <a:off x="6731976" y="1030439"/>
            <a:ext cx="125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顯示資訊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050" name="Picture 2" descr="卡通手机图片素材_免费卡通手机PNG设计图片大全_图精灵">
            <a:extLst>
              <a:ext uri="{FF2B5EF4-FFF2-40B4-BE49-F238E27FC236}">
                <a16:creationId xmlns:a16="http://schemas.microsoft.com/office/drawing/2014/main" id="{EDE550C2-EBB5-12C7-352D-82E39417A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47" b="90000" l="10000" r="90000">
                        <a14:foregroundMark x1="31538" y1="8947" x2="71154" y2="9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49" t="5969" r="18369" b="14454"/>
          <a:stretch/>
        </p:blipFill>
        <p:spPr bwMode="auto">
          <a:xfrm>
            <a:off x="3551945" y="642107"/>
            <a:ext cx="2040110" cy="385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40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<a:extLst>
              <a:ext uri="{FF2B5EF4-FFF2-40B4-BE49-F238E27FC236}">
                <a16:creationId xmlns:a16="http://schemas.microsoft.com/office/drawing/2014/main" id="{8334F950-9BEC-A1DF-1198-D14DCC83F4D5}"/>
              </a:ext>
            </a:extLst>
          </p:cNvPr>
          <p:cNvSpPr txBox="1"/>
          <p:nvPr/>
        </p:nvSpPr>
        <p:spPr>
          <a:xfrm>
            <a:off x="502374" y="1503824"/>
            <a:ext cx="1738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可以看到每條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垃圾車的路線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1311D28-68F9-3A78-BF0B-FED7A87E9731}"/>
              </a:ext>
            </a:extLst>
          </p:cNvPr>
          <p:cNvGrpSpPr/>
          <p:nvPr/>
        </p:nvGrpSpPr>
        <p:grpSpPr>
          <a:xfrm>
            <a:off x="6028080" y="3544732"/>
            <a:ext cx="514504" cy="514503"/>
            <a:chOff x="6235143" y="3108570"/>
            <a:chExt cx="514504" cy="5145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" name="椭圆 33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8F336715-615C-673F-D15E-6D5A8D475AA7}"/>
                </a:ext>
              </a:extLst>
            </p:cNvPr>
            <p:cNvSpPr/>
            <p:nvPr/>
          </p:nvSpPr>
          <p:spPr>
            <a:xfrm>
              <a:off x="6235143" y="3108570"/>
              <a:ext cx="514504" cy="514503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17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37" descr="e7d195523061f1c0d3ba7f298e59d031c9c3f97027ed136f882110EF8F17BAD1F2C348D17C7856EF46CB4678CC9E44EE1ABA681E3133328A7B4D22AAF822B2429426B2355AA8CC4431B8568D2CF3B73A2AFCC7246F074813C5A0A400C604C2E4AED7B7F7282F7066B2199682A80A29E573F146F815DA2058DF6DA411F2D7BD286C833E58BA5A529C">
              <a:extLst>
                <a:ext uri="{FF2B5EF4-FFF2-40B4-BE49-F238E27FC236}">
                  <a16:creationId xmlns:a16="http://schemas.microsoft.com/office/drawing/2014/main" id="{2FC94C39-150E-F89B-BFD6-AB5A7F748935}"/>
                </a:ext>
              </a:extLst>
            </p:cNvPr>
            <p:cNvSpPr txBox="1"/>
            <p:nvPr/>
          </p:nvSpPr>
          <p:spPr>
            <a:xfrm>
              <a:off x="6318929" y="3194563"/>
              <a:ext cx="346932" cy="3520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88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lang="zh-CN" altLang="en-US" sz="1688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10" name="直接连接符 52">
            <a:extLst>
              <a:ext uri="{FF2B5EF4-FFF2-40B4-BE49-F238E27FC236}">
                <a16:creationId xmlns:a16="http://schemas.microsoft.com/office/drawing/2014/main" id="{457CAF4D-2F5F-4472-A86C-4D1A29B53F40}"/>
              </a:ext>
            </a:extLst>
          </p:cNvPr>
          <p:cNvCxnSpPr>
            <a:cxnSpLocks noChangeShapeType="1"/>
            <a:stCxn id="31" idx="6"/>
          </p:cNvCxnSpPr>
          <p:nvPr/>
        </p:nvCxnSpPr>
        <p:spPr bwMode="auto">
          <a:xfrm>
            <a:off x="2925504" y="1857768"/>
            <a:ext cx="777238" cy="713981"/>
          </a:xfrm>
          <a:prstGeom prst="line">
            <a:avLst/>
          </a:prstGeom>
          <a:noFill/>
          <a:ln w="25400" algn="ctr">
            <a:solidFill>
              <a:srgbClr val="1C9494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52">
            <a:extLst>
              <a:ext uri="{FF2B5EF4-FFF2-40B4-BE49-F238E27FC236}">
                <a16:creationId xmlns:a16="http://schemas.microsoft.com/office/drawing/2014/main" id="{2FCA4DFC-29F6-9D15-ED08-50B63C8AA0D4}"/>
              </a:ext>
            </a:extLst>
          </p:cNvPr>
          <p:cNvCxnSpPr>
            <a:cxnSpLocks noChangeShapeType="1"/>
            <a:stCxn id="33" idx="6"/>
          </p:cNvCxnSpPr>
          <p:nvPr/>
        </p:nvCxnSpPr>
        <p:spPr bwMode="auto">
          <a:xfrm flipV="1">
            <a:off x="2926661" y="2571749"/>
            <a:ext cx="777238" cy="591276"/>
          </a:xfrm>
          <a:prstGeom prst="line">
            <a:avLst/>
          </a:prstGeom>
          <a:noFill/>
          <a:ln w="25400" algn="ctr">
            <a:solidFill>
              <a:srgbClr val="78AF5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52">
            <a:extLst>
              <a:ext uri="{FF2B5EF4-FFF2-40B4-BE49-F238E27FC236}">
                <a16:creationId xmlns:a16="http://schemas.microsoft.com/office/drawing/2014/main" id="{2EF954A0-C90E-8AC8-8FC5-985CE45BBFD9}"/>
              </a:ext>
            </a:extLst>
          </p:cNvPr>
          <p:cNvCxnSpPr>
            <a:cxnSpLocks noChangeShapeType="1"/>
            <a:stCxn id="32" idx="2"/>
          </p:cNvCxnSpPr>
          <p:nvPr/>
        </p:nvCxnSpPr>
        <p:spPr bwMode="auto">
          <a:xfrm flipH="1">
            <a:off x="5440103" y="1230495"/>
            <a:ext cx="587977" cy="1341254"/>
          </a:xfrm>
          <a:prstGeom prst="line">
            <a:avLst/>
          </a:prstGeom>
          <a:noFill/>
          <a:ln w="25400" algn="ctr">
            <a:solidFill>
              <a:srgbClr val="FAC14D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52">
            <a:extLst>
              <a:ext uri="{FF2B5EF4-FFF2-40B4-BE49-F238E27FC236}">
                <a16:creationId xmlns:a16="http://schemas.microsoft.com/office/drawing/2014/main" id="{43E0AC46-FC29-DA65-998F-3FBDD2679CFD}"/>
              </a:ext>
            </a:extLst>
          </p:cNvPr>
          <p:cNvCxnSpPr>
            <a:cxnSpLocks noChangeShapeType="1"/>
            <a:endCxn id="34" idx="2"/>
          </p:cNvCxnSpPr>
          <p:nvPr/>
        </p:nvCxnSpPr>
        <p:spPr bwMode="auto">
          <a:xfrm>
            <a:off x="5440103" y="2544658"/>
            <a:ext cx="948474" cy="0"/>
          </a:xfrm>
          <a:prstGeom prst="line">
            <a:avLst/>
          </a:prstGeom>
          <a:noFill/>
          <a:ln w="25400" algn="ctr">
            <a:solidFill>
              <a:srgbClr val="F95647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连接符 52">
            <a:extLst>
              <a:ext uri="{FF2B5EF4-FFF2-40B4-BE49-F238E27FC236}">
                <a16:creationId xmlns:a16="http://schemas.microsoft.com/office/drawing/2014/main" id="{B8C7AFB3-E6B2-835A-74DB-D69400163C04}"/>
              </a:ext>
            </a:extLst>
          </p:cNvPr>
          <p:cNvCxnSpPr>
            <a:cxnSpLocks noChangeShapeType="1"/>
            <a:stCxn id="8" idx="2"/>
          </p:cNvCxnSpPr>
          <p:nvPr/>
        </p:nvCxnSpPr>
        <p:spPr bwMode="auto">
          <a:xfrm flipH="1" flipV="1">
            <a:off x="5440103" y="2571749"/>
            <a:ext cx="587977" cy="1230235"/>
          </a:xfrm>
          <a:prstGeom prst="line">
            <a:avLst/>
          </a:prstGeom>
          <a:noFill/>
          <a:ln w="25400" algn="ctr">
            <a:solidFill>
              <a:srgbClr val="5DD4FF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2" name="Picture 4" descr="垃圾車和垃圾桶向量圖形及更多一個物體圖片- 一個物體, 交通方式, 分離- iStock">
            <a:extLst>
              <a:ext uri="{FF2B5EF4-FFF2-40B4-BE49-F238E27FC236}">
                <a16:creationId xmlns:a16="http://schemas.microsoft.com/office/drawing/2014/main" id="{F30D352F-6084-F126-0497-956E02FABEA0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111" b="54499" l="12135" r="87865">
                        <a14:foregroundMark x1="15056" y1="40874" x2="29213" y2="44730"/>
                        <a14:foregroundMark x1="53034" y1="21594" x2="69888" y2="31620"/>
                        <a14:foregroundMark x1="69888" y1="31620" x2="55955" y2="33933"/>
                        <a14:foregroundMark x1="58427" y1="16452" x2="64045" y2="26478"/>
                        <a14:foregroundMark x1="66067" y1="16710" x2="61573" y2="26735"/>
                        <a14:foregroundMark x1="74831" y1="13111" x2="39775" y2="13882"/>
                        <a14:foregroundMark x1="63371" y1="24679" x2="52135" y2="34190"/>
                        <a14:foregroundMark x1="29663" y1="17738" x2="30562" y2="24679"/>
                        <a14:foregroundMark x1="12135" y1="30848" x2="12135" y2="32905"/>
                        <a14:foregroundMark x1="17303" y1="39846" x2="16404" y2="46272"/>
                        <a14:foregroundMark x1="22921" y1="45501" x2="78876" y2="41902"/>
                        <a14:foregroundMark x1="24270" y1="47558" x2="26292" y2="52185"/>
                        <a14:foregroundMark x1="66067" y1="42931" x2="68090" y2="49614"/>
                        <a14:foregroundMark x1="80225" y1="46272" x2="79551" y2="50129"/>
                        <a14:foregroundMark x1="86517" y1="28278" x2="87865" y2="39075"/>
                        <a14:foregroundMark x1="34607" y1="42931" x2="40449" y2="50129"/>
                        <a14:foregroundMark x1="37079" y1="52185" x2="38427" y2="53470"/>
                        <a14:foregroundMark x1="24045" y1="51157" x2="28989" y2="50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6" t="8080" r="4067" b="40063"/>
          <a:stretch/>
        </p:blipFill>
        <p:spPr bwMode="auto">
          <a:xfrm>
            <a:off x="3947230" y="2140132"/>
            <a:ext cx="1247227" cy="8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144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1"/>
          <p:cNvSpPr txBox="1"/>
          <p:nvPr/>
        </p:nvSpPr>
        <p:spPr>
          <a:xfrm>
            <a:off x="3688821" y="2160982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lvl="1" indent="-23495" algn="ctr"/>
            <a:r>
              <a:rPr lang="en-US" altLang="zh-TW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標楷體"/>
                <a:cs typeface="+mn-ea"/>
                <a:sym typeface="+mn-lt"/>
              </a:rPr>
              <a:t>設計構想與畫面</a:t>
            </a:r>
            <a:endParaRPr lang="en-US" altLang="zh-TW" sz="4000" b="1" dirty="0" err="1">
              <a:solidFill>
                <a:schemeClr val="tx1">
                  <a:lumMod val="75000"/>
                  <a:lumOff val="25000"/>
                </a:schemeClr>
              </a:solidFill>
              <a:ea typeface="標楷體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3690474" y="1609907"/>
            <a:ext cx="0" cy="1810040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A4CF553-D66C-46B2-9C13-F851D9A4727A}"/>
              </a:ext>
            </a:extLst>
          </p:cNvPr>
          <p:cNvGrpSpPr/>
          <p:nvPr/>
        </p:nvGrpSpPr>
        <p:grpSpPr>
          <a:xfrm>
            <a:off x="1763688" y="1739453"/>
            <a:ext cx="1550947" cy="1550945"/>
            <a:chOff x="1677608" y="2996952"/>
            <a:chExt cx="1395643" cy="1395643"/>
          </a:xfrm>
        </p:grpSpPr>
        <p:sp>
          <p:nvSpPr>
            <p:cNvPr id="22" name="Oval 60">
              <a:extLst>
                <a:ext uri="{FF2B5EF4-FFF2-40B4-BE49-F238E27FC236}">
                  <a16:creationId xmlns:a16="http://schemas.microsoft.com/office/drawing/2014/main" id="{1C1D2F49-9D4F-4E4B-89E5-F918357E7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93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5B672368-9D28-4DCF-A2D4-C5487C8F2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75AA4F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</a:t>
              </a:r>
              <a:r>
                <a:rPr lang="en-US" altLang="zh-TW" sz="3386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2</a:t>
              </a:r>
              <a:endParaRPr lang="en-US" sz="3386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25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68E4F4C-1E18-7A0D-B4E5-44A166242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778432"/>
              </p:ext>
            </p:extLst>
          </p:nvPr>
        </p:nvGraphicFramePr>
        <p:xfrm>
          <a:off x="397879" y="593202"/>
          <a:ext cx="8398878" cy="397127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82569">
                  <a:extLst>
                    <a:ext uri="{9D8B030D-6E8A-4147-A177-3AD203B41FA5}">
                      <a16:colId xmlns:a16="http://schemas.microsoft.com/office/drawing/2014/main" val="1180239635"/>
                    </a:ext>
                  </a:extLst>
                </a:gridCol>
                <a:gridCol w="2589835">
                  <a:extLst>
                    <a:ext uri="{9D8B030D-6E8A-4147-A177-3AD203B41FA5}">
                      <a16:colId xmlns:a16="http://schemas.microsoft.com/office/drawing/2014/main" val="3344853325"/>
                    </a:ext>
                  </a:extLst>
                </a:gridCol>
                <a:gridCol w="4926474">
                  <a:extLst>
                    <a:ext uri="{9D8B030D-6E8A-4147-A177-3AD203B41FA5}">
                      <a16:colId xmlns:a16="http://schemas.microsoft.com/office/drawing/2014/main" val="1688743282"/>
                    </a:ext>
                  </a:extLst>
                </a:gridCol>
              </a:tblGrid>
              <a:tr h="370838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功能運用清單(考題)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0805325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考題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項目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功能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239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101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多選</a:t>
                      </a: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Alert</a:t>
                      </a: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 </a:t>
                      </a: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Dialog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地圖上選擇顯示路線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543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103</a:t>
                      </a:r>
                      <a:endParaRPr lang="zh-TW" altLang="en-US" sz="2000" kern="1200" noProof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動態密碼顯示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顯示狀態與編輯狀態的切換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4246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108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recycler view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顯示垃圾車每一站點的資訊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7328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109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訊息通知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通知使用者垃圾車到達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7012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110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Floating</a:t>
                      </a: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 </a:t>
                      </a: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Action</a:t>
                      </a: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 </a:t>
                      </a: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Button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重新定位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686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202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資料儲存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提醒位置使用</a:t>
                      </a:r>
                      <a:r>
                        <a:rPr lang="en-US" altLang="zh-TW" sz="2000" kern="1200" noProof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sharePreference</a:t>
                      </a: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儲存於手機中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840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305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Video View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播放動畫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67673"/>
                  </a:ext>
                </a:extLst>
              </a:tr>
              <a:tr h="40511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310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API</a:t>
                      </a: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資料查詢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從各縣市政府提供</a:t>
                      </a:r>
                      <a:r>
                        <a:rPr lang="en-US" altLang="zh-TW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API</a:t>
                      </a:r>
                      <a:r>
                        <a:rPr lang="zh-TW" altLang="en-US" sz="2000" kern="120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抓取垃圾車位置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745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5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E78F9E81-1740-47F0-D902-84C04F85D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70570"/>
              </p:ext>
            </p:extLst>
          </p:nvPr>
        </p:nvGraphicFramePr>
        <p:xfrm>
          <a:off x="405113" y="1179170"/>
          <a:ext cx="8398875" cy="277368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2170">
                  <a:extLst>
                    <a:ext uri="{9D8B030D-6E8A-4147-A177-3AD203B41FA5}">
                      <a16:colId xmlns:a16="http://schemas.microsoft.com/office/drawing/2014/main" val="1180239635"/>
                    </a:ext>
                  </a:extLst>
                </a:gridCol>
                <a:gridCol w="6076705">
                  <a:extLst>
                    <a:ext uri="{9D8B030D-6E8A-4147-A177-3AD203B41FA5}">
                      <a16:colId xmlns:a16="http://schemas.microsoft.com/office/drawing/2014/main" val="1688743282"/>
                    </a:ext>
                  </a:extLst>
                </a:gridCol>
              </a:tblGrid>
              <a:tr h="370838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功能運用清單(自選功能)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0" marR="0" marT="0" marB="0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053252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自選功能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b="1" kern="120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功能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1239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下拉式選單</a:t>
                      </a:r>
                      <a:endParaRPr lang="en-US" sz="2000" kern="1200" noProof="0" dirty="0">
                        <a:solidFill>
                          <a:schemeClr val="tx1"/>
                        </a:solidFill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選擇縣市、鄉鎮市區與路線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4543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en-US" sz="2000" b="0" i="0" u="none" strike="noStrike" kern="1200" baseline="0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google map</a:t>
                      </a:r>
                      <a:endParaRPr lang="zh-TW" altLang="en-US" dirty="0"/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取得地圖</a:t>
                      </a:r>
                      <a:endParaRPr lang="zh-TW" altLang="en-US" sz="2000" kern="1200">
                        <a:solidFill>
                          <a:schemeClr val="tx1"/>
                        </a:solidFill>
                        <a:latin typeface="Times New Roman"/>
                        <a:ea typeface="標楷體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44246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 defTabSz="910314">
                        <a:buNone/>
                      </a:pPr>
                      <a:r>
                        <a:rPr lang="en-US" altLang="zh-TW" sz="2000" b="0" i="0" u="none" strike="noStrike" kern="1200" baseline="0" noProof="0" dirty="0" err="1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gps</a:t>
                      </a:r>
                      <a:r>
                        <a:rPr lang="zh-TW" sz="2000" b="0" i="0" u="none" strike="noStrike" kern="1200" baseline="0" noProof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</a:rPr>
                        <a:t>定位</a:t>
                      </a:r>
                      <a:endParaRPr lang="zh-TW">
                        <a:latin typeface="Times New Roman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定位自己的位置與垃圾車的位置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7328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 defTabSz="910314">
                        <a:buNone/>
                      </a:pPr>
                      <a:r>
                        <a:rPr lang="en-US" altLang="zh-TW" sz="2000" b="0" i="0" u="none" strike="noStrike" kern="1200" baseline="0" noProof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banner</a:t>
                      </a:r>
                      <a:endParaRPr lang="zh-TW" altLang="en-US" sz="2000" b="0" i="0" u="none" strike="noStrike" kern="1200" baseline="0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>
                        <a:buNone/>
                      </a:pPr>
                      <a:r>
                        <a:rPr lang="zh-TW" sz="2000" b="0" i="0" u="none" strike="noStrike" kern="1200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標楷體"/>
                        </a:rPr>
                        <a:t>呈現資源回收宣導</a:t>
                      </a:r>
                      <a:endParaRPr lang="zh-TW"/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70128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algn="ctr" defTabSz="910314">
                        <a:buNone/>
                      </a:pPr>
                      <a:r>
                        <a:rPr lang="zh-TW" sz="2000" b="0" i="0" u="none" strike="noStrike" kern="1200" baseline="0" noProof="0">
                          <a:solidFill>
                            <a:srgbClr val="000000"/>
                          </a:solidFill>
                          <a:latin typeface="Times New Roman"/>
                          <a:ea typeface="標楷體"/>
                        </a:rPr>
                        <a:t>背景執行</a:t>
                      </a:r>
                      <a:r>
                        <a:rPr lang="en-US" altLang="zh-TW" sz="2000" b="0" i="0" u="none" strike="noStrike" kern="1200" baseline="0" noProof="0" dirty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Service</a:t>
                      </a:r>
                      <a:endParaRPr lang="zh-TW" altLang="en-US" sz="2000" b="0" i="0" u="none" strike="noStrike" kern="1200" baseline="0" dirty="0">
                        <a:solidFill>
                          <a:srgbClr val="000000"/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>
                      <a:solidFill>
                        <a:schemeClr val="bg1"/>
                      </a:solidFill>
                    </a:lnT>
                    <a:lnB w="38100">
                      <a:solidFill>
                        <a:schemeClr val="bg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0314" rtl="0" eaLnBrk="1" latinLnBrk="0" hangingPunct="1">
                        <a:buNone/>
                      </a:pP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關閉</a:t>
                      </a:r>
                      <a:r>
                        <a:rPr lang="zh-TW" altLang="en-US" sz="2000" b="0" i="0" u="none" strike="noStrike" kern="1200" baseline="0" noProof="0">
                          <a:solidFill>
                            <a:srgbClr val="000000"/>
                          </a:solidFill>
                          <a:latin typeface="Times New Roman"/>
                          <a:ea typeface="+mn-ea"/>
                          <a:cs typeface="+mn-cs"/>
                        </a:rPr>
                        <a:t>app</a:t>
                      </a:r>
                      <a:r>
                        <a:rPr lang="zh-TW" altLang="en-US" sz="2000" kern="1200" noProof="0">
                          <a:solidFill>
                            <a:schemeClr val="tx1"/>
                          </a:solidFill>
                          <a:latin typeface="Times New Roman"/>
                          <a:ea typeface="標楷體"/>
                          <a:cs typeface="+mn-cs"/>
                        </a:rPr>
                        <a:t>時提醒垃圾車要到了</a:t>
                      </a:r>
                    </a:p>
                  </a:txBody>
                  <a:tcPr>
                    <a:lnL w="38100">
                      <a:solidFill>
                        <a:schemeClr val="bg1"/>
                      </a:solidFill>
                    </a:lnL>
                    <a:lnR w="38100">
                      <a:solidFill>
                        <a:schemeClr val="bg1"/>
                      </a:solidFill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26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88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1D778-F560-7DC3-0CF0-794A6B0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44" y="205620"/>
            <a:ext cx="4619155" cy="85725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Icon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與程式名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401C32-635B-53F6-AD68-F5A42BF73FE0}"/>
              </a:ext>
            </a:extLst>
          </p:cNvPr>
          <p:cNvSpPr txBox="1"/>
          <p:nvPr/>
        </p:nvSpPr>
        <p:spPr>
          <a:xfrm>
            <a:off x="4067943" y="1419622"/>
            <a:ext cx="4619155" cy="18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Icon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：垃圾車圖案，好辨識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程式名稱：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Garbage Truck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</a:rPr>
              <a:t>，垃圾車的英文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DA08DD-E740-8916-DB18-FAC2F85FC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0"/>
            <a:ext cx="2893219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6848AA-DB1A-6FC8-E6BD-8F4EFBD5EEAD}"/>
              </a:ext>
            </a:extLst>
          </p:cNvPr>
          <p:cNvSpPr/>
          <p:nvPr/>
        </p:nvSpPr>
        <p:spPr>
          <a:xfrm>
            <a:off x="611560" y="3579862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cf779f76140b889421db1ee92d38cd6ed4ffff"/>
  <p:tag name="ISPRING_RESOURCE_PATHS_HASH_PRESENTER" val="ecdd5e327c4efff999ae583afac36d791cae2b"/>
  <p:tag name="ISPRING_SCORM_RATE_SLIDES" val="0"/>
  <p:tag name="ISPRING_SCORM_RATE_QUIZZES" val="0"/>
  <p:tag name="ISPRING_SCORM_PASSING_SCORE" val="0.000000"/>
  <p:tag name="ISPRING_ULTRA_SCORM_COURSE_ID" val="CE9F07B4-33A9-4B6A-BD38-D0926A95216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6批\184926"/>
  <p:tag name="ISPRING_PRESENTATION_TITLE" val="PPT源文件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7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.3|1.2|2.4|2.3"/>
</p:tagLst>
</file>

<file path=ppt/theme/theme1.xml><?xml version="1.0" encoding="utf-8"?>
<a:theme xmlns:a="http://schemas.openxmlformats.org/drawingml/2006/main" name="第一PPT，www.1ppt.com">
  <a:themeElements>
    <a:clrScheme name="自定义 40">
      <a:dk1>
        <a:sysClr val="windowText" lastClr="000000"/>
      </a:dk1>
      <a:lt1>
        <a:sysClr val="window" lastClr="FFFFFF"/>
      </a:lt1>
      <a:dk2>
        <a:srgbClr val="C00000"/>
      </a:dk2>
      <a:lt2>
        <a:srgbClr val="FF0000"/>
      </a:lt2>
      <a:accent1>
        <a:srgbClr val="FF6600"/>
      </a:accent1>
      <a:accent2>
        <a:srgbClr val="FFC000"/>
      </a:accent2>
      <a:accent3>
        <a:srgbClr val="92D050"/>
      </a:accent3>
      <a:accent4>
        <a:srgbClr val="00B0F0"/>
      </a:accent4>
      <a:accent5>
        <a:srgbClr val="7F7F7F"/>
      </a:accent5>
      <a:accent6>
        <a:srgbClr val="262626"/>
      </a:accent6>
      <a:hlink>
        <a:srgbClr val="262626"/>
      </a:hlink>
      <a:folHlink>
        <a:srgbClr val="7F7F7F"/>
      </a:folHlink>
    </a:clrScheme>
    <a:fontScheme name="odlzm3ls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1353</Words>
  <Application>Microsoft Office PowerPoint</Application>
  <PresentationFormat>如螢幕大小 (16:9)</PresentationFormat>
  <Paragraphs>185</Paragraphs>
  <Slides>27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微软雅黑</vt:lpstr>
      <vt:lpstr>字魂59号-创粗黑</vt:lpstr>
      <vt:lpstr>標楷體</vt:lpstr>
      <vt:lpstr>標楷體</vt:lpstr>
      <vt:lpstr>Arial</vt:lpstr>
      <vt:lpstr>Calibri</vt:lpstr>
      <vt:lpstr>Times New Roman</vt:lpstr>
      <vt:lpstr>Wingdings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Icon與程式名</vt:lpstr>
      <vt:lpstr>開頭動畫</vt:lpstr>
      <vt:lpstr>首頁</vt:lpstr>
      <vt:lpstr>首頁</vt:lpstr>
      <vt:lpstr>路線資訊頁</vt:lpstr>
      <vt:lpstr>最新資訊頁</vt:lpstr>
      <vt:lpstr>設定頁</vt:lpstr>
      <vt:lpstr>垃圾車提醒</vt:lpstr>
      <vt:lpstr>Demo影片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keywords/>
  <dc:description>www.1ppt.com</dc:description>
  <cp:lastModifiedBy/>
  <cp:revision>176</cp:revision>
  <dcterms:created xsi:type="dcterms:W3CDTF">2020-12-08T02:45:20Z</dcterms:created>
  <dcterms:modified xsi:type="dcterms:W3CDTF">2022-12-30T01:55:04Z</dcterms:modified>
</cp:coreProperties>
</file>